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58" r:id="rId6"/>
    <p:sldId id="259" r:id="rId7"/>
    <p:sldId id="260" r:id="rId8"/>
    <p:sldId id="272" r:id="rId9"/>
    <p:sldId id="273" r:id="rId10"/>
    <p:sldId id="274" r:id="rId11"/>
    <p:sldId id="275" r:id="rId12"/>
    <p:sldId id="276" r:id="rId13"/>
    <p:sldId id="277" r:id="rId14"/>
    <p:sldId id="284" r:id="rId15"/>
    <p:sldId id="278" r:id="rId16"/>
    <p:sldId id="285" r:id="rId17"/>
    <p:sldId id="279" r:id="rId18"/>
    <p:sldId id="280" r:id="rId19"/>
    <p:sldId id="281" r:id="rId20"/>
    <p:sldId id="282" r:id="rId21"/>
    <p:sldId id="261" r:id="rId22"/>
    <p:sldId id="283" r:id="rId23"/>
    <p:sldId id="262" r:id="rId24"/>
    <p:sldId id="286"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390CF6-EB6F-4B7A-B728-C437A1E5343C}" v="3" dt="2023-03-24T10:48:16.2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C9390CF6-EB6F-4B7A-B728-C437A1E5343C}"/>
    <pc:docChg chg="custSel addSld delSld modSld">
      <pc:chgData name="Pascalle Cup" userId="abbe84a0-611b-406e-b251-e8b4b71c069a" providerId="ADAL" clId="{C9390CF6-EB6F-4B7A-B728-C437A1E5343C}" dt="2023-03-24T13:50:32.454" v="213" actId="121"/>
      <pc:docMkLst>
        <pc:docMk/>
      </pc:docMkLst>
      <pc:sldChg chg="addSp modSp mod setBg">
        <pc:chgData name="Pascalle Cup" userId="abbe84a0-611b-406e-b251-e8b4b71c069a" providerId="ADAL" clId="{C9390CF6-EB6F-4B7A-B728-C437A1E5343C}" dt="2023-03-24T13:49:40.693" v="211" actId="26606"/>
        <pc:sldMkLst>
          <pc:docMk/>
          <pc:sldMk cId="41663248" sldId="256"/>
        </pc:sldMkLst>
        <pc:spChg chg="mod">
          <ac:chgData name="Pascalle Cup" userId="abbe84a0-611b-406e-b251-e8b4b71c069a" providerId="ADAL" clId="{C9390CF6-EB6F-4B7A-B728-C437A1E5343C}" dt="2023-03-24T13:49:40.693" v="211" actId="26606"/>
          <ac:spMkLst>
            <pc:docMk/>
            <pc:sldMk cId="41663248" sldId="256"/>
            <ac:spMk id="2" creationId="{CE4BC2F1-993E-8116-C4C4-720292E5A6DC}"/>
          </ac:spMkLst>
        </pc:spChg>
        <pc:spChg chg="mod">
          <ac:chgData name="Pascalle Cup" userId="abbe84a0-611b-406e-b251-e8b4b71c069a" providerId="ADAL" clId="{C9390CF6-EB6F-4B7A-B728-C437A1E5343C}" dt="2023-03-24T13:49:40.693" v="211" actId="26606"/>
          <ac:spMkLst>
            <pc:docMk/>
            <pc:sldMk cId="41663248" sldId="256"/>
            <ac:spMk id="3" creationId="{2E8385D0-23B0-FF4D-615B-6F980E94AC88}"/>
          </ac:spMkLst>
        </pc:spChg>
        <pc:spChg chg="add">
          <ac:chgData name="Pascalle Cup" userId="abbe84a0-611b-406e-b251-e8b4b71c069a" providerId="ADAL" clId="{C9390CF6-EB6F-4B7A-B728-C437A1E5343C}" dt="2023-03-24T13:49:40.693" v="211" actId="26606"/>
          <ac:spMkLst>
            <pc:docMk/>
            <pc:sldMk cId="41663248" sldId="256"/>
            <ac:spMk id="9" creationId="{C1DD1A8A-57D5-4A81-AD04-532B043C5611}"/>
          </ac:spMkLst>
        </pc:spChg>
        <pc:spChg chg="add">
          <ac:chgData name="Pascalle Cup" userId="abbe84a0-611b-406e-b251-e8b4b71c069a" providerId="ADAL" clId="{C9390CF6-EB6F-4B7A-B728-C437A1E5343C}" dt="2023-03-24T13:49:40.693" v="211" actId="26606"/>
          <ac:spMkLst>
            <pc:docMk/>
            <pc:sldMk cId="41663248" sldId="256"/>
            <ac:spMk id="11" creationId="{007891EC-4501-44ED-A8C8-B11B6DB767AB}"/>
          </ac:spMkLst>
        </pc:spChg>
        <pc:picChg chg="add">
          <ac:chgData name="Pascalle Cup" userId="abbe84a0-611b-406e-b251-e8b4b71c069a" providerId="ADAL" clId="{C9390CF6-EB6F-4B7A-B728-C437A1E5343C}" dt="2023-03-24T13:49:40.693" v="211" actId="26606"/>
          <ac:picMkLst>
            <pc:docMk/>
            <pc:sldMk cId="41663248" sldId="256"/>
            <ac:picMk id="5" creationId="{6866AAC2-2BDF-CCAB-7269-5F3E7148AFD0}"/>
          </ac:picMkLst>
        </pc:picChg>
      </pc:sldChg>
      <pc:sldChg chg="modSp del mod">
        <pc:chgData name="Pascalle Cup" userId="abbe84a0-611b-406e-b251-e8b4b71c069a" providerId="ADAL" clId="{C9390CF6-EB6F-4B7A-B728-C437A1E5343C}" dt="2023-03-24T10:48:20.183" v="203" actId="47"/>
        <pc:sldMkLst>
          <pc:docMk/>
          <pc:sldMk cId="2133447391" sldId="257"/>
        </pc:sldMkLst>
        <pc:spChg chg="mod">
          <ac:chgData name="Pascalle Cup" userId="abbe84a0-611b-406e-b251-e8b4b71c069a" providerId="ADAL" clId="{C9390CF6-EB6F-4B7A-B728-C437A1E5343C}" dt="2023-03-24T10:26:13.779" v="195" actId="1076"/>
          <ac:spMkLst>
            <pc:docMk/>
            <pc:sldMk cId="2133447391" sldId="257"/>
            <ac:spMk id="3" creationId="{BEF3E890-4457-C352-657B-144DEECA9181}"/>
          </ac:spMkLst>
        </pc:spChg>
      </pc:sldChg>
      <pc:sldChg chg="addSp delSp modSp new mod">
        <pc:chgData name="Pascalle Cup" userId="abbe84a0-611b-406e-b251-e8b4b71c069a" providerId="ADAL" clId="{C9390CF6-EB6F-4B7A-B728-C437A1E5343C}" dt="2023-03-24T13:50:32.454" v="213" actId="121"/>
        <pc:sldMkLst>
          <pc:docMk/>
          <pc:sldMk cId="1639555407" sldId="258"/>
        </pc:sldMkLst>
        <pc:spChg chg="mod">
          <ac:chgData name="Pascalle Cup" userId="abbe84a0-611b-406e-b251-e8b4b71c069a" providerId="ADAL" clId="{C9390CF6-EB6F-4B7A-B728-C437A1E5343C}" dt="2023-03-20T12:28:51.398" v="133" actId="20577"/>
          <ac:spMkLst>
            <pc:docMk/>
            <pc:sldMk cId="1639555407" sldId="258"/>
            <ac:spMk id="2" creationId="{C2F63466-C965-7A8B-3BDF-AD19C531D0C6}"/>
          </ac:spMkLst>
        </pc:spChg>
        <pc:spChg chg="mod">
          <ac:chgData name="Pascalle Cup" userId="abbe84a0-611b-406e-b251-e8b4b71c069a" providerId="ADAL" clId="{C9390CF6-EB6F-4B7A-B728-C437A1E5343C}" dt="2023-03-24T10:31:17.545" v="198" actId="1076"/>
          <ac:spMkLst>
            <pc:docMk/>
            <pc:sldMk cId="1639555407" sldId="258"/>
            <ac:spMk id="3" creationId="{5766D7BD-E2B5-29D9-432D-D8F33865AE9C}"/>
          </ac:spMkLst>
        </pc:spChg>
        <pc:spChg chg="del mod">
          <ac:chgData name="Pascalle Cup" userId="abbe84a0-611b-406e-b251-e8b4b71c069a" providerId="ADAL" clId="{C9390CF6-EB6F-4B7A-B728-C437A1E5343C}" dt="2023-03-24T10:31:09.287" v="196"/>
          <ac:spMkLst>
            <pc:docMk/>
            <pc:sldMk cId="1639555407" sldId="258"/>
            <ac:spMk id="4" creationId="{45E3C395-B1E7-B5DB-FBF2-35620DC07CFE}"/>
          </ac:spMkLst>
        </pc:spChg>
        <pc:spChg chg="mod">
          <ac:chgData name="Pascalle Cup" userId="abbe84a0-611b-406e-b251-e8b4b71c069a" providerId="ADAL" clId="{C9390CF6-EB6F-4B7A-B728-C437A1E5343C}" dt="2023-03-24T13:50:32.454" v="213" actId="121"/>
          <ac:spMkLst>
            <pc:docMk/>
            <pc:sldMk cId="1639555407" sldId="258"/>
            <ac:spMk id="5" creationId="{92933E1F-9E55-6800-76EF-21DD49998804}"/>
          </ac:spMkLst>
        </pc:spChg>
        <pc:spChg chg="del">
          <ac:chgData name="Pascalle Cup" userId="abbe84a0-611b-406e-b251-e8b4b71c069a" providerId="ADAL" clId="{C9390CF6-EB6F-4B7A-B728-C437A1E5343C}" dt="2023-03-24T10:32:44.355" v="200"/>
          <ac:spMkLst>
            <pc:docMk/>
            <pc:sldMk cId="1639555407" sldId="258"/>
            <ac:spMk id="6" creationId="{FB660947-FAF4-F74C-36C0-CE86D40DF90E}"/>
          </ac:spMkLst>
        </pc:spChg>
        <pc:picChg chg="add mod">
          <ac:chgData name="Pascalle Cup" userId="abbe84a0-611b-406e-b251-e8b4b71c069a" providerId="ADAL" clId="{C9390CF6-EB6F-4B7A-B728-C437A1E5343C}" dt="2023-03-24T10:31:20.177" v="199" actId="1076"/>
          <ac:picMkLst>
            <pc:docMk/>
            <pc:sldMk cId="1639555407" sldId="258"/>
            <ac:picMk id="7" creationId="{A05E3652-61F9-0A44-6DBF-143147881BDA}"/>
          </ac:picMkLst>
        </pc:picChg>
        <pc:picChg chg="add mod">
          <ac:chgData name="Pascalle Cup" userId="abbe84a0-611b-406e-b251-e8b4b71c069a" providerId="ADAL" clId="{C9390CF6-EB6F-4B7A-B728-C437A1E5343C}" dt="2023-03-24T13:50:27.666" v="212" actId="1076"/>
          <ac:picMkLst>
            <pc:docMk/>
            <pc:sldMk cId="1639555407" sldId="258"/>
            <ac:picMk id="8" creationId="{E823B46A-47B9-905C-4D33-DDDE806EB197}"/>
          </ac:picMkLst>
        </pc:picChg>
      </pc:sldChg>
      <pc:sldChg chg="modSp new mod">
        <pc:chgData name="Pascalle Cup" userId="abbe84a0-611b-406e-b251-e8b4b71c069a" providerId="ADAL" clId="{C9390CF6-EB6F-4B7A-B728-C437A1E5343C}" dt="2023-03-20T12:29:28.957" v="191" actId="20577"/>
        <pc:sldMkLst>
          <pc:docMk/>
          <pc:sldMk cId="132125314" sldId="259"/>
        </pc:sldMkLst>
        <pc:spChg chg="mod">
          <ac:chgData name="Pascalle Cup" userId="abbe84a0-611b-406e-b251-e8b4b71c069a" providerId="ADAL" clId="{C9390CF6-EB6F-4B7A-B728-C437A1E5343C}" dt="2023-03-20T12:29:28.957" v="191" actId="20577"/>
          <ac:spMkLst>
            <pc:docMk/>
            <pc:sldMk cId="132125314" sldId="259"/>
            <ac:spMk id="2" creationId="{95C78F0C-53F3-2D26-845C-BA6ACAEC74C2}"/>
          </ac:spMkLst>
        </pc:spChg>
      </pc:sldChg>
      <pc:sldChg chg="modSp mod">
        <pc:chgData name="Pascalle Cup" userId="abbe84a0-611b-406e-b251-e8b4b71c069a" providerId="ADAL" clId="{C9390CF6-EB6F-4B7A-B728-C437A1E5343C}" dt="2023-03-24T10:48:25.824" v="206" actId="6549"/>
        <pc:sldMkLst>
          <pc:docMk/>
          <pc:sldMk cId="3229751145" sldId="260"/>
        </pc:sldMkLst>
        <pc:spChg chg="mod">
          <ac:chgData name="Pascalle Cup" userId="abbe84a0-611b-406e-b251-e8b4b71c069a" providerId="ADAL" clId="{C9390CF6-EB6F-4B7A-B728-C437A1E5343C}" dt="2023-03-24T10:48:25.824" v="206" actId="6549"/>
          <ac:spMkLst>
            <pc:docMk/>
            <pc:sldMk cId="3229751145" sldId="260"/>
            <ac:spMk id="2" creationId="{911800C1-7178-4DC4-A66F-ECCDC1BDBCCC}"/>
          </ac:spMkLst>
        </pc:spChg>
      </pc:sldChg>
      <pc:sldChg chg="modSp mod">
        <pc:chgData name="Pascalle Cup" userId="abbe84a0-611b-406e-b251-e8b4b71c069a" providerId="ADAL" clId="{C9390CF6-EB6F-4B7A-B728-C437A1E5343C}" dt="2023-03-24T10:48:53.073" v="208" actId="20577"/>
        <pc:sldMkLst>
          <pc:docMk/>
          <pc:sldMk cId="1563558380" sldId="285"/>
        </pc:sldMkLst>
        <pc:spChg chg="mod">
          <ac:chgData name="Pascalle Cup" userId="abbe84a0-611b-406e-b251-e8b4b71c069a" providerId="ADAL" clId="{C9390CF6-EB6F-4B7A-B728-C437A1E5343C}" dt="2023-03-24T10:48:53.073" v="208" actId="20577"/>
          <ac:spMkLst>
            <pc:docMk/>
            <pc:sldMk cId="1563558380" sldId="285"/>
            <ac:spMk id="3" creationId="{96A7C7E6-493C-4212-B63C-7FD3CC35154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DD99D8-9298-4D43-BD57-6B8E10F16E82}" type="datetimeFigureOut">
              <a:rPr lang="nl-NL" smtClean="0"/>
              <a:t>24-3-2023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AC62C-9F70-475C-B171-5DB672DC20D6}" type="slidenum">
              <a:rPr lang="nl-NL" smtClean="0"/>
              <a:t>‹nr.›</a:t>
            </a:fld>
            <a:endParaRPr lang="nl-NL"/>
          </a:p>
        </p:txBody>
      </p:sp>
    </p:spTree>
    <p:extLst>
      <p:ext uri="{BB962C8B-B14F-4D97-AF65-F5344CB8AC3E}">
        <p14:creationId xmlns:p14="http://schemas.microsoft.com/office/powerpoint/2010/main" val="4225110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88854-0961-4980-B174-63C8B4E2EB7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866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4D7A7F-3E3F-93CD-EBE5-BB4F03109A2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B7283E2-52F8-4A7E-FD15-9E985D3EF9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D022175-8DE8-6518-5D50-CE4B2C7C5066}"/>
              </a:ext>
            </a:extLst>
          </p:cNvPr>
          <p:cNvSpPr>
            <a:spLocks noGrp="1"/>
          </p:cNvSpPr>
          <p:nvPr>
            <p:ph type="dt" sz="half" idx="10"/>
          </p:nvPr>
        </p:nvSpPr>
        <p:spPr/>
        <p:txBody>
          <a:bodyPr/>
          <a:lstStyle/>
          <a:p>
            <a:fld id="{1F4F5E94-0906-40C1-86FC-3305159F83FB}" type="datetimeFigureOut">
              <a:rPr lang="nl-NL" smtClean="0"/>
              <a:t>24-3-2023</a:t>
            </a:fld>
            <a:endParaRPr lang="nl-NL"/>
          </a:p>
        </p:txBody>
      </p:sp>
      <p:sp>
        <p:nvSpPr>
          <p:cNvPr id="5" name="Tijdelijke aanduiding voor voettekst 4">
            <a:extLst>
              <a:ext uri="{FF2B5EF4-FFF2-40B4-BE49-F238E27FC236}">
                <a16:creationId xmlns:a16="http://schemas.microsoft.com/office/drawing/2014/main" id="{3C846050-33B0-21FD-71B0-A800F3B7C43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7913ED4-2661-247C-5523-2C282026C2B1}"/>
              </a:ext>
            </a:extLst>
          </p:cNvPr>
          <p:cNvSpPr>
            <a:spLocks noGrp="1"/>
          </p:cNvSpPr>
          <p:nvPr>
            <p:ph type="sldNum" sz="quarter" idx="12"/>
          </p:nvPr>
        </p:nvSpPr>
        <p:spPr/>
        <p:txBody>
          <a:bodyPr/>
          <a:lstStyle/>
          <a:p>
            <a:fld id="{3898AAE0-2937-4A3B-A390-CD217F331287}" type="slidenum">
              <a:rPr lang="nl-NL" smtClean="0"/>
              <a:t>‹nr.›</a:t>
            </a:fld>
            <a:endParaRPr lang="nl-NL"/>
          </a:p>
        </p:txBody>
      </p:sp>
    </p:spTree>
    <p:extLst>
      <p:ext uri="{BB962C8B-B14F-4D97-AF65-F5344CB8AC3E}">
        <p14:creationId xmlns:p14="http://schemas.microsoft.com/office/powerpoint/2010/main" val="188456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776DD8-A09C-276E-6E5C-E8CDA00559A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04DAD84-AB83-5DEB-BC4C-3D4316F21FD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D9F66EA-F710-FEC1-9790-35FFC5D9F96C}"/>
              </a:ext>
            </a:extLst>
          </p:cNvPr>
          <p:cNvSpPr>
            <a:spLocks noGrp="1"/>
          </p:cNvSpPr>
          <p:nvPr>
            <p:ph type="dt" sz="half" idx="10"/>
          </p:nvPr>
        </p:nvSpPr>
        <p:spPr/>
        <p:txBody>
          <a:bodyPr/>
          <a:lstStyle/>
          <a:p>
            <a:fld id="{1F4F5E94-0906-40C1-86FC-3305159F83FB}" type="datetimeFigureOut">
              <a:rPr lang="nl-NL" smtClean="0"/>
              <a:t>24-3-2023</a:t>
            </a:fld>
            <a:endParaRPr lang="nl-NL"/>
          </a:p>
        </p:txBody>
      </p:sp>
      <p:sp>
        <p:nvSpPr>
          <p:cNvPr id="5" name="Tijdelijke aanduiding voor voettekst 4">
            <a:extLst>
              <a:ext uri="{FF2B5EF4-FFF2-40B4-BE49-F238E27FC236}">
                <a16:creationId xmlns:a16="http://schemas.microsoft.com/office/drawing/2014/main" id="{7F0C1823-09CC-00B8-8CC4-F27F0C7CC4E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2BA4C8-ABFE-0842-BBD8-1467667F2411}"/>
              </a:ext>
            </a:extLst>
          </p:cNvPr>
          <p:cNvSpPr>
            <a:spLocks noGrp="1"/>
          </p:cNvSpPr>
          <p:nvPr>
            <p:ph type="sldNum" sz="quarter" idx="12"/>
          </p:nvPr>
        </p:nvSpPr>
        <p:spPr/>
        <p:txBody>
          <a:bodyPr/>
          <a:lstStyle/>
          <a:p>
            <a:fld id="{3898AAE0-2937-4A3B-A390-CD217F331287}" type="slidenum">
              <a:rPr lang="nl-NL" smtClean="0"/>
              <a:t>‹nr.›</a:t>
            </a:fld>
            <a:endParaRPr lang="nl-NL"/>
          </a:p>
        </p:txBody>
      </p:sp>
    </p:spTree>
    <p:extLst>
      <p:ext uri="{BB962C8B-B14F-4D97-AF65-F5344CB8AC3E}">
        <p14:creationId xmlns:p14="http://schemas.microsoft.com/office/powerpoint/2010/main" val="2787545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30F1A9C-3653-C95D-E4A8-53459050143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FEE779C-06D3-EA29-7C0F-B27C7CDAE5B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F6C2001-B804-9882-72E2-04EA259696ED}"/>
              </a:ext>
            </a:extLst>
          </p:cNvPr>
          <p:cNvSpPr>
            <a:spLocks noGrp="1"/>
          </p:cNvSpPr>
          <p:nvPr>
            <p:ph type="dt" sz="half" idx="10"/>
          </p:nvPr>
        </p:nvSpPr>
        <p:spPr/>
        <p:txBody>
          <a:bodyPr/>
          <a:lstStyle/>
          <a:p>
            <a:fld id="{1F4F5E94-0906-40C1-86FC-3305159F83FB}" type="datetimeFigureOut">
              <a:rPr lang="nl-NL" smtClean="0"/>
              <a:t>24-3-2023</a:t>
            </a:fld>
            <a:endParaRPr lang="nl-NL"/>
          </a:p>
        </p:txBody>
      </p:sp>
      <p:sp>
        <p:nvSpPr>
          <p:cNvPr id="5" name="Tijdelijke aanduiding voor voettekst 4">
            <a:extLst>
              <a:ext uri="{FF2B5EF4-FFF2-40B4-BE49-F238E27FC236}">
                <a16:creationId xmlns:a16="http://schemas.microsoft.com/office/drawing/2014/main" id="{0042340E-1549-B2CD-6879-33F44A07C78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78059EF-42CB-7CB9-1BBE-414DEC88AE63}"/>
              </a:ext>
            </a:extLst>
          </p:cNvPr>
          <p:cNvSpPr>
            <a:spLocks noGrp="1"/>
          </p:cNvSpPr>
          <p:nvPr>
            <p:ph type="sldNum" sz="quarter" idx="12"/>
          </p:nvPr>
        </p:nvSpPr>
        <p:spPr/>
        <p:txBody>
          <a:bodyPr/>
          <a:lstStyle/>
          <a:p>
            <a:fld id="{3898AAE0-2937-4A3B-A390-CD217F331287}" type="slidenum">
              <a:rPr lang="nl-NL" smtClean="0"/>
              <a:t>‹nr.›</a:t>
            </a:fld>
            <a:endParaRPr lang="nl-NL"/>
          </a:p>
        </p:txBody>
      </p:sp>
    </p:spTree>
    <p:extLst>
      <p:ext uri="{BB962C8B-B14F-4D97-AF65-F5344CB8AC3E}">
        <p14:creationId xmlns:p14="http://schemas.microsoft.com/office/powerpoint/2010/main" val="185264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E07287-86C1-DB07-E1F6-0A93BD6B4FF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79F7C36-5106-1255-0A27-20EAB070E0D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9CA5D83-36AB-5A41-8459-EA02278A13A9}"/>
              </a:ext>
            </a:extLst>
          </p:cNvPr>
          <p:cNvSpPr>
            <a:spLocks noGrp="1"/>
          </p:cNvSpPr>
          <p:nvPr>
            <p:ph type="dt" sz="half" idx="10"/>
          </p:nvPr>
        </p:nvSpPr>
        <p:spPr/>
        <p:txBody>
          <a:bodyPr/>
          <a:lstStyle/>
          <a:p>
            <a:fld id="{1F4F5E94-0906-40C1-86FC-3305159F83FB}" type="datetimeFigureOut">
              <a:rPr lang="nl-NL" smtClean="0"/>
              <a:t>24-3-2023</a:t>
            </a:fld>
            <a:endParaRPr lang="nl-NL"/>
          </a:p>
        </p:txBody>
      </p:sp>
      <p:sp>
        <p:nvSpPr>
          <p:cNvPr id="5" name="Tijdelijke aanduiding voor voettekst 4">
            <a:extLst>
              <a:ext uri="{FF2B5EF4-FFF2-40B4-BE49-F238E27FC236}">
                <a16:creationId xmlns:a16="http://schemas.microsoft.com/office/drawing/2014/main" id="{901F9D90-91EC-C655-D21D-C1CE13BDE64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DC08634-201B-D37F-8D32-B9968E4FA1AC}"/>
              </a:ext>
            </a:extLst>
          </p:cNvPr>
          <p:cNvSpPr>
            <a:spLocks noGrp="1"/>
          </p:cNvSpPr>
          <p:nvPr>
            <p:ph type="sldNum" sz="quarter" idx="12"/>
          </p:nvPr>
        </p:nvSpPr>
        <p:spPr/>
        <p:txBody>
          <a:bodyPr/>
          <a:lstStyle/>
          <a:p>
            <a:fld id="{3898AAE0-2937-4A3B-A390-CD217F331287}" type="slidenum">
              <a:rPr lang="nl-NL" smtClean="0"/>
              <a:t>‹nr.›</a:t>
            </a:fld>
            <a:endParaRPr lang="nl-NL"/>
          </a:p>
        </p:txBody>
      </p:sp>
    </p:spTree>
    <p:extLst>
      <p:ext uri="{BB962C8B-B14F-4D97-AF65-F5344CB8AC3E}">
        <p14:creationId xmlns:p14="http://schemas.microsoft.com/office/powerpoint/2010/main" val="52735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FCD04E-40ED-8982-CBBD-003F781CEE8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4D56BDE-66F8-45EC-740D-0FF6B344A4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FBD57A4-CBC4-4532-65AF-3970B37955D2}"/>
              </a:ext>
            </a:extLst>
          </p:cNvPr>
          <p:cNvSpPr>
            <a:spLocks noGrp="1"/>
          </p:cNvSpPr>
          <p:nvPr>
            <p:ph type="dt" sz="half" idx="10"/>
          </p:nvPr>
        </p:nvSpPr>
        <p:spPr/>
        <p:txBody>
          <a:bodyPr/>
          <a:lstStyle/>
          <a:p>
            <a:fld id="{1F4F5E94-0906-40C1-86FC-3305159F83FB}" type="datetimeFigureOut">
              <a:rPr lang="nl-NL" smtClean="0"/>
              <a:t>24-3-2023</a:t>
            </a:fld>
            <a:endParaRPr lang="nl-NL"/>
          </a:p>
        </p:txBody>
      </p:sp>
      <p:sp>
        <p:nvSpPr>
          <p:cNvPr id="5" name="Tijdelijke aanduiding voor voettekst 4">
            <a:extLst>
              <a:ext uri="{FF2B5EF4-FFF2-40B4-BE49-F238E27FC236}">
                <a16:creationId xmlns:a16="http://schemas.microsoft.com/office/drawing/2014/main" id="{C6D896B6-D863-CD81-8948-D85F3228C6D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FF0709D-C6E5-BC31-856B-297A166FAD65}"/>
              </a:ext>
            </a:extLst>
          </p:cNvPr>
          <p:cNvSpPr>
            <a:spLocks noGrp="1"/>
          </p:cNvSpPr>
          <p:nvPr>
            <p:ph type="sldNum" sz="quarter" idx="12"/>
          </p:nvPr>
        </p:nvSpPr>
        <p:spPr/>
        <p:txBody>
          <a:bodyPr/>
          <a:lstStyle/>
          <a:p>
            <a:fld id="{3898AAE0-2937-4A3B-A390-CD217F331287}" type="slidenum">
              <a:rPr lang="nl-NL" smtClean="0"/>
              <a:t>‹nr.›</a:t>
            </a:fld>
            <a:endParaRPr lang="nl-NL"/>
          </a:p>
        </p:txBody>
      </p:sp>
    </p:spTree>
    <p:extLst>
      <p:ext uri="{BB962C8B-B14F-4D97-AF65-F5344CB8AC3E}">
        <p14:creationId xmlns:p14="http://schemas.microsoft.com/office/powerpoint/2010/main" val="3212441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95FAD6-1F4E-7FF0-3B21-692379B1C90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9184E63-4F1A-1068-EF0B-52E90D5D367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2500960-5E84-18FB-E8C3-ED6CE163BBC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EDBD406-B27C-55D1-9449-933EAFA5AA2D}"/>
              </a:ext>
            </a:extLst>
          </p:cNvPr>
          <p:cNvSpPr>
            <a:spLocks noGrp="1"/>
          </p:cNvSpPr>
          <p:nvPr>
            <p:ph type="dt" sz="half" idx="10"/>
          </p:nvPr>
        </p:nvSpPr>
        <p:spPr/>
        <p:txBody>
          <a:bodyPr/>
          <a:lstStyle/>
          <a:p>
            <a:fld id="{1F4F5E94-0906-40C1-86FC-3305159F83FB}" type="datetimeFigureOut">
              <a:rPr lang="nl-NL" smtClean="0"/>
              <a:t>24-3-2023</a:t>
            </a:fld>
            <a:endParaRPr lang="nl-NL"/>
          </a:p>
        </p:txBody>
      </p:sp>
      <p:sp>
        <p:nvSpPr>
          <p:cNvPr id="6" name="Tijdelijke aanduiding voor voettekst 5">
            <a:extLst>
              <a:ext uri="{FF2B5EF4-FFF2-40B4-BE49-F238E27FC236}">
                <a16:creationId xmlns:a16="http://schemas.microsoft.com/office/drawing/2014/main" id="{2A2A7E27-D5D6-B8FF-96F6-65405CB8A24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65AF498-9F36-71B0-552B-82EFEDD4F59A}"/>
              </a:ext>
            </a:extLst>
          </p:cNvPr>
          <p:cNvSpPr>
            <a:spLocks noGrp="1"/>
          </p:cNvSpPr>
          <p:nvPr>
            <p:ph type="sldNum" sz="quarter" idx="12"/>
          </p:nvPr>
        </p:nvSpPr>
        <p:spPr/>
        <p:txBody>
          <a:bodyPr/>
          <a:lstStyle/>
          <a:p>
            <a:fld id="{3898AAE0-2937-4A3B-A390-CD217F331287}" type="slidenum">
              <a:rPr lang="nl-NL" smtClean="0"/>
              <a:t>‹nr.›</a:t>
            </a:fld>
            <a:endParaRPr lang="nl-NL"/>
          </a:p>
        </p:txBody>
      </p:sp>
    </p:spTree>
    <p:extLst>
      <p:ext uri="{BB962C8B-B14F-4D97-AF65-F5344CB8AC3E}">
        <p14:creationId xmlns:p14="http://schemas.microsoft.com/office/powerpoint/2010/main" val="1949668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2F6940-CB8C-2F66-0983-0DE74BF5C7C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1F5D6B6-2590-1146-59CF-92CE68ED4B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ACC0347-F46B-FA61-2875-81A0ED04CCF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EAA2C09-EB05-6DC0-46F9-7019AA89F2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653C479-9BA4-001C-D33D-6763848275C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8B8C9A2-499F-6059-7B9F-EEDF50A08C83}"/>
              </a:ext>
            </a:extLst>
          </p:cNvPr>
          <p:cNvSpPr>
            <a:spLocks noGrp="1"/>
          </p:cNvSpPr>
          <p:nvPr>
            <p:ph type="dt" sz="half" idx="10"/>
          </p:nvPr>
        </p:nvSpPr>
        <p:spPr/>
        <p:txBody>
          <a:bodyPr/>
          <a:lstStyle/>
          <a:p>
            <a:fld id="{1F4F5E94-0906-40C1-86FC-3305159F83FB}" type="datetimeFigureOut">
              <a:rPr lang="nl-NL" smtClean="0"/>
              <a:t>24-3-2023</a:t>
            </a:fld>
            <a:endParaRPr lang="nl-NL"/>
          </a:p>
        </p:txBody>
      </p:sp>
      <p:sp>
        <p:nvSpPr>
          <p:cNvPr id="8" name="Tijdelijke aanduiding voor voettekst 7">
            <a:extLst>
              <a:ext uri="{FF2B5EF4-FFF2-40B4-BE49-F238E27FC236}">
                <a16:creationId xmlns:a16="http://schemas.microsoft.com/office/drawing/2014/main" id="{6E574E1D-D563-6722-4A95-0519362F4A1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12C3544-4991-C6FD-D918-55DD205515EE}"/>
              </a:ext>
            </a:extLst>
          </p:cNvPr>
          <p:cNvSpPr>
            <a:spLocks noGrp="1"/>
          </p:cNvSpPr>
          <p:nvPr>
            <p:ph type="sldNum" sz="quarter" idx="12"/>
          </p:nvPr>
        </p:nvSpPr>
        <p:spPr/>
        <p:txBody>
          <a:bodyPr/>
          <a:lstStyle/>
          <a:p>
            <a:fld id="{3898AAE0-2937-4A3B-A390-CD217F331287}" type="slidenum">
              <a:rPr lang="nl-NL" smtClean="0"/>
              <a:t>‹nr.›</a:t>
            </a:fld>
            <a:endParaRPr lang="nl-NL"/>
          </a:p>
        </p:txBody>
      </p:sp>
    </p:spTree>
    <p:extLst>
      <p:ext uri="{BB962C8B-B14F-4D97-AF65-F5344CB8AC3E}">
        <p14:creationId xmlns:p14="http://schemas.microsoft.com/office/powerpoint/2010/main" val="1016947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DC83F2-DD88-AADD-012C-7EE11E008B3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38F0C39-0CDF-1B98-BFEF-EDC9C759C8A3}"/>
              </a:ext>
            </a:extLst>
          </p:cNvPr>
          <p:cNvSpPr>
            <a:spLocks noGrp="1"/>
          </p:cNvSpPr>
          <p:nvPr>
            <p:ph type="dt" sz="half" idx="10"/>
          </p:nvPr>
        </p:nvSpPr>
        <p:spPr/>
        <p:txBody>
          <a:bodyPr/>
          <a:lstStyle/>
          <a:p>
            <a:fld id="{1F4F5E94-0906-40C1-86FC-3305159F83FB}" type="datetimeFigureOut">
              <a:rPr lang="nl-NL" smtClean="0"/>
              <a:t>24-3-2023</a:t>
            </a:fld>
            <a:endParaRPr lang="nl-NL"/>
          </a:p>
        </p:txBody>
      </p:sp>
      <p:sp>
        <p:nvSpPr>
          <p:cNvPr id="4" name="Tijdelijke aanduiding voor voettekst 3">
            <a:extLst>
              <a:ext uri="{FF2B5EF4-FFF2-40B4-BE49-F238E27FC236}">
                <a16:creationId xmlns:a16="http://schemas.microsoft.com/office/drawing/2014/main" id="{AAFB9BC4-8D66-3022-9D43-216342EA1DB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B498CC6-F4A9-DDCD-6BF9-DC494A42685C}"/>
              </a:ext>
            </a:extLst>
          </p:cNvPr>
          <p:cNvSpPr>
            <a:spLocks noGrp="1"/>
          </p:cNvSpPr>
          <p:nvPr>
            <p:ph type="sldNum" sz="quarter" idx="12"/>
          </p:nvPr>
        </p:nvSpPr>
        <p:spPr/>
        <p:txBody>
          <a:bodyPr/>
          <a:lstStyle/>
          <a:p>
            <a:fld id="{3898AAE0-2937-4A3B-A390-CD217F331287}" type="slidenum">
              <a:rPr lang="nl-NL" smtClean="0"/>
              <a:t>‹nr.›</a:t>
            </a:fld>
            <a:endParaRPr lang="nl-NL"/>
          </a:p>
        </p:txBody>
      </p:sp>
    </p:spTree>
    <p:extLst>
      <p:ext uri="{BB962C8B-B14F-4D97-AF65-F5344CB8AC3E}">
        <p14:creationId xmlns:p14="http://schemas.microsoft.com/office/powerpoint/2010/main" val="325374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6156C52-B4EC-6822-5D20-CF642BB51AC5}"/>
              </a:ext>
            </a:extLst>
          </p:cNvPr>
          <p:cNvSpPr>
            <a:spLocks noGrp="1"/>
          </p:cNvSpPr>
          <p:nvPr>
            <p:ph type="dt" sz="half" idx="10"/>
          </p:nvPr>
        </p:nvSpPr>
        <p:spPr/>
        <p:txBody>
          <a:bodyPr/>
          <a:lstStyle/>
          <a:p>
            <a:fld id="{1F4F5E94-0906-40C1-86FC-3305159F83FB}" type="datetimeFigureOut">
              <a:rPr lang="nl-NL" smtClean="0"/>
              <a:t>24-3-2023</a:t>
            </a:fld>
            <a:endParaRPr lang="nl-NL"/>
          </a:p>
        </p:txBody>
      </p:sp>
      <p:sp>
        <p:nvSpPr>
          <p:cNvPr id="3" name="Tijdelijke aanduiding voor voettekst 2">
            <a:extLst>
              <a:ext uri="{FF2B5EF4-FFF2-40B4-BE49-F238E27FC236}">
                <a16:creationId xmlns:a16="http://schemas.microsoft.com/office/drawing/2014/main" id="{A9D024CA-FD56-95EA-F54E-AF2DD1F9EFF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04F05F1-2090-014C-A3FA-41FE9F66C2F7}"/>
              </a:ext>
            </a:extLst>
          </p:cNvPr>
          <p:cNvSpPr>
            <a:spLocks noGrp="1"/>
          </p:cNvSpPr>
          <p:nvPr>
            <p:ph type="sldNum" sz="quarter" idx="12"/>
          </p:nvPr>
        </p:nvSpPr>
        <p:spPr/>
        <p:txBody>
          <a:bodyPr/>
          <a:lstStyle/>
          <a:p>
            <a:fld id="{3898AAE0-2937-4A3B-A390-CD217F331287}" type="slidenum">
              <a:rPr lang="nl-NL" smtClean="0"/>
              <a:t>‹nr.›</a:t>
            </a:fld>
            <a:endParaRPr lang="nl-NL"/>
          </a:p>
        </p:txBody>
      </p:sp>
    </p:spTree>
    <p:extLst>
      <p:ext uri="{BB962C8B-B14F-4D97-AF65-F5344CB8AC3E}">
        <p14:creationId xmlns:p14="http://schemas.microsoft.com/office/powerpoint/2010/main" val="338802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C20F4-B463-E508-1671-05AF4E5244D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544D52C-ADA0-4573-1AA8-1F09791BC3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2970902-CC42-3C84-C1F9-A56B401B4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F63D26A-623C-76D7-C40C-2D7BEB4C7C82}"/>
              </a:ext>
            </a:extLst>
          </p:cNvPr>
          <p:cNvSpPr>
            <a:spLocks noGrp="1"/>
          </p:cNvSpPr>
          <p:nvPr>
            <p:ph type="dt" sz="half" idx="10"/>
          </p:nvPr>
        </p:nvSpPr>
        <p:spPr/>
        <p:txBody>
          <a:bodyPr/>
          <a:lstStyle/>
          <a:p>
            <a:fld id="{1F4F5E94-0906-40C1-86FC-3305159F83FB}" type="datetimeFigureOut">
              <a:rPr lang="nl-NL" smtClean="0"/>
              <a:t>24-3-2023</a:t>
            </a:fld>
            <a:endParaRPr lang="nl-NL"/>
          </a:p>
        </p:txBody>
      </p:sp>
      <p:sp>
        <p:nvSpPr>
          <p:cNvPr id="6" name="Tijdelijke aanduiding voor voettekst 5">
            <a:extLst>
              <a:ext uri="{FF2B5EF4-FFF2-40B4-BE49-F238E27FC236}">
                <a16:creationId xmlns:a16="http://schemas.microsoft.com/office/drawing/2014/main" id="{7B7C3CD0-6824-23D9-E5A3-31E8D440046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C527D8B-0722-2BE4-37C8-073EFC8D978B}"/>
              </a:ext>
            </a:extLst>
          </p:cNvPr>
          <p:cNvSpPr>
            <a:spLocks noGrp="1"/>
          </p:cNvSpPr>
          <p:nvPr>
            <p:ph type="sldNum" sz="quarter" idx="12"/>
          </p:nvPr>
        </p:nvSpPr>
        <p:spPr/>
        <p:txBody>
          <a:bodyPr/>
          <a:lstStyle/>
          <a:p>
            <a:fld id="{3898AAE0-2937-4A3B-A390-CD217F331287}" type="slidenum">
              <a:rPr lang="nl-NL" smtClean="0"/>
              <a:t>‹nr.›</a:t>
            </a:fld>
            <a:endParaRPr lang="nl-NL"/>
          </a:p>
        </p:txBody>
      </p:sp>
    </p:spTree>
    <p:extLst>
      <p:ext uri="{BB962C8B-B14F-4D97-AF65-F5344CB8AC3E}">
        <p14:creationId xmlns:p14="http://schemas.microsoft.com/office/powerpoint/2010/main" val="331947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908203-AD13-5CE7-3C46-50934A8D29A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DECD139-9289-D76C-C1B7-6FD1EED7C9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4077A61-6169-B883-C0AC-0C2D1FD49E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64848B0-FC3A-042F-5DD6-D7A1E2CFF967}"/>
              </a:ext>
            </a:extLst>
          </p:cNvPr>
          <p:cNvSpPr>
            <a:spLocks noGrp="1"/>
          </p:cNvSpPr>
          <p:nvPr>
            <p:ph type="dt" sz="half" idx="10"/>
          </p:nvPr>
        </p:nvSpPr>
        <p:spPr/>
        <p:txBody>
          <a:bodyPr/>
          <a:lstStyle/>
          <a:p>
            <a:fld id="{1F4F5E94-0906-40C1-86FC-3305159F83FB}" type="datetimeFigureOut">
              <a:rPr lang="nl-NL" smtClean="0"/>
              <a:t>24-3-2023</a:t>
            </a:fld>
            <a:endParaRPr lang="nl-NL"/>
          </a:p>
        </p:txBody>
      </p:sp>
      <p:sp>
        <p:nvSpPr>
          <p:cNvPr id="6" name="Tijdelijke aanduiding voor voettekst 5">
            <a:extLst>
              <a:ext uri="{FF2B5EF4-FFF2-40B4-BE49-F238E27FC236}">
                <a16:creationId xmlns:a16="http://schemas.microsoft.com/office/drawing/2014/main" id="{8C5A78CA-1703-F2C8-8118-8822D0FD079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6E14274-F4B4-82F3-3967-E8983AE66346}"/>
              </a:ext>
            </a:extLst>
          </p:cNvPr>
          <p:cNvSpPr>
            <a:spLocks noGrp="1"/>
          </p:cNvSpPr>
          <p:nvPr>
            <p:ph type="sldNum" sz="quarter" idx="12"/>
          </p:nvPr>
        </p:nvSpPr>
        <p:spPr/>
        <p:txBody>
          <a:bodyPr/>
          <a:lstStyle/>
          <a:p>
            <a:fld id="{3898AAE0-2937-4A3B-A390-CD217F331287}" type="slidenum">
              <a:rPr lang="nl-NL" smtClean="0"/>
              <a:t>‹nr.›</a:t>
            </a:fld>
            <a:endParaRPr lang="nl-NL"/>
          </a:p>
        </p:txBody>
      </p:sp>
    </p:spTree>
    <p:extLst>
      <p:ext uri="{BB962C8B-B14F-4D97-AF65-F5344CB8AC3E}">
        <p14:creationId xmlns:p14="http://schemas.microsoft.com/office/powerpoint/2010/main" val="396109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FD5457E-5BE7-DD74-E3B3-2AD3F15871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4F064D6-A217-5701-713B-DAB499C389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B300B97-0DCB-2493-75D8-A6EBC1EE25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F5E94-0906-40C1-86FC-3305159F83FB}" type="datetimeFigureOut">
              <a:rPr lang="nl-NL" smtClean="0"/>
              <a:t>24-3-2023</a:t>
            </a:fld>
            <a:endParaRPr lang="nl-NL"/>
          </a:p>
        </p:txBody>
      </p:sp>
      <p:sp>
        <p:nvSpPr>
          <p:cNvPr id="5" name="Tijdelijke aanduiding voor voettekst 4">
            <a:extLst>
              <a:ext uri="{FF2B5EF4-FFF2-40B4-BE49-F238E27FC236}">
                <a16:creationId xmlns:a16="http://schemas.microsoft.com/office/drawing/2014/main" id="{728EE9E1-8DAD-DA73-9AA5-75D19687CE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872D15B-81EF-4B36-4B9F-92FD6BA34D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8AAE0-2937-4A3B-A390-CD217F331287}" type="slidenum">
              <a:rPr lang="nl-NL" smtClean="0"/>
              <a:t>‹nr.›</a:t>
            </a:fld>
            <a:endParaRPr lang="nl-NL"/>
          </a:p>
        </p:txBody>
      </p:sp>
    </p:spTree>
    <p:extLst>
      <p:ext uri="{BB962C8B-B14F-4D97-AF65-F5344CB8AC3E}">
        <p14:creationId xmlns:p14="http://schemas.microsoft.com/office/powerpoint/2010/main" val="785530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embed/PqJAVnLoKX8?feature=oembe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motivaction.nl/mentality/de-acht-mentality-milieus"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motivaction.nl/mentality/de-acht-mentality-milieus"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stadszaken.nl/ruimte/participatie/2045/zo-integreer-je-leefstijlen-in-je-participatie-aanpak"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uchtfoto van gebouwen">
            <a:extLst>
              <a:ext uri="{FF2B5EF4-FFF2-40B4-BE49-F238E27FC236}">
                <a16:creationId xmlns:a16="http://schemas.microsoft.com/office/drawing/2014/main" id="{6866AAC2-2BDF-CCAB-7269-5F3E7148AFD0}"/>
              </a:ext>
            </a:extLst>
          </p:cNvPr>
          <p:cNvPicPr>
            <a:picLocks noChangeAspect="1"/>
          </p:cNvPicPr>
          <p:nvPr/>
        </p:nvPicPr>
        <p:blipFill rotWithShape="1">
          <a:blip r:embed="rId2"/>
          <a:srcRect t="10885" b="4846"/>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E4BC2F1-993E-8116-C4C4-720292E5A6DC}"/>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a:solidFill>
                  <a:srgbClr val="FFFFFF"/>
                </a:solidFill>
              </a:rPr>
              <a:t>Stad en wijk</a:t>
            </a:r>
          </a:p>
        </p:txBody>
      </p:sp>
      <p:sp>
        <p:nvSpPr>
          <p:cNvPr id="3" name="Ondertitel 2">
            <a:extLst>
              <a:ext uri="{FF2B5EF4-FFF2-40B4-BE49-F238E27FC236}">
                <a16:creationId xmlns:a16="http://schemas.microsoft.com/office/drawing/2014/main" id="{2E8385D0-23B0-FF4D-615B-6F980E94AC88}"/>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a:solidFill>
                  <a:srgbClr val="FFFFFF"/>
                </a:solidFill>
              </a:rPr>
              <a:t>Lj2 p3 les van 27-3</a:t>
            </a:r>
          </a:p>
        </p:txBody>
      </p:sp>
    </p:spTree>
    <p:extLst>
      <p:ext uri="{BB962C8B-B14F-4D97-AF65-F5344CB8AC3E}">
        <p14:creationId xmlns:p14="http://schemas.microsoft.com/office/powerpoint/2010/main" val="41663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6EB56B3-1E56-4B2E-918B-0791E42DAA07}"/>
              </a:ext>
            </a:extLst>
          </p:cNvPr>
          <p:cNvPicPr>
            <a:picLocks noChangeAspect="1"/>
          </p:cNvPicPr>
          <p:nvPr/>
        </p:nvPicPr>
        <p:blipFill>
          <a:blip r:embed="rId2"/>
          <a:stretch>
            <a:fillRect/>
          </a:stretch>
        </p:blipFill>
        <p:spPr>
          <a:xfrm>
            <a:off x="1600835" y="898388"/>
            <a:ext cx="8990329" cy="5061223"/>
          </a:xfrm>
          <a:prstGeom prst="rect">
            <a:avLst/>
          </a:prstGeom>
        </p:spPr>
      </p:pic>
    </p:spTree>
    <p:extLst>
      <p:ext uri="{BB962C8B-B14F-4D97-AF65-F5344CB8AC3E}">
        <p14:creationId xmlns:p14="http://schemas.microsoft.com/office/powerpoint/2010/main" val="631114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Leefstijlen Palenstein">
            <a:hlinkClick r:id="" action="ppaction://media"/>
            <a:extLst>
              <a:ext uri="{FF2B5EF4-FFF2-40B4-BE49-F238E27FC236}">
                <a16:creationId xmlns:a16="http://schemas.microsoft.com/office/drawing/2014/main" id="{6C3E0C7D-799E-49AD-88D6-E8D55CAA82D5}"/>
              </a:ext>
            </a:extLst>
          </p:cNvPr>
          <p:cNvPicPr>
            <a:picLocks noRot="1" noChangeAspect="1"/>
          </p:cNvPicPr>
          <p:nvPr>
            <a:videoFile r:link="rId1"/>
          </p:nvPr>
        </p:nvPicPr>
        <p:blipFill>
          <a:blip r:embed="rId3"/>
          <a:stretch>
            <a:fillRect/>
          </a:stretch>
        </p:blipFill>
        <p:spPr>
          <a:xfrm>
            <a:off x="1549623" y="1133021"/>
            <a:ext cx="8668434" cy="4897665"/>
          </a:xfrm>
          <a:prstGeom prst="rect">
            <a:avLst/>
          </a:prstGeom>
        </p:spPr>
      </p:pic>
      <p:sp>
        <p:nvSpPr>
          <p:cNvPr id="3" name="Tekstvak 2">
            <a:extLst>
              <a:ext uri="{FF2B5EF4-FFF2-40B4-BE49-F238E27FC236}">
                <a16:creationId xmlns:a16="http://schemas.microsoft.com/office/drawing/2014/main" id="{08CDF035-35D2-47F8-870B-63EDC670ADCA}"/>
              </a:ext>
            </a:extLst>
          </p:cNvPr>
          <p:cNvSpPr txBox="1"/>
          <p:nvPr/>
        </p:nvSpPr>
        <p:spPr>
          <a:xfrm>
            <a:off x="1549623" y="578071"/>
            <a:ext cx="34024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Huurders indelen op leefstijlen: </a:t>
            </a:r>
          </a:p>
        </p:txBody>
      </p:sp>
    </p:spTree>
    <p:extLst>
      <p:ext uri="{BB962C8B-B14F-4D97-AF65-F5344CB8AC3E}">
        <p14:creationId xmlns:p14="http://schemas.microsoft.com/office/powerpoint/2010/main" val="293354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9EA82E-B240-4329-A928-7716E3CCB7B2}"/>
              </a:ext>
            </a:extLst>
          </p:cNvPr>
          <p:cNvSpPr>
            <a:spLocks noGrp="1"/>
          </p:cNvSpPr>
          <p:nvPr>
            <p:ph type="title"/>
          </p:nvPr>
        </p:nvSpPr>
        <p:spPr>
          <a:xfrm>
            <a:off x="838200" y="765175"/>
            <a:ext cx="10515600" cy="1325563"/>
          </a:xfrm>
          <a:solidFill>
            <a:schemeClr val="accent1">
              <a:lumMod val="20000"/>
              <a:lumOff val="80000"/>
            </a:schemeClr>
          </a:solidFill>
        </p:spPr>
        <p:txBody>
          <a:bodyPr>
            <a:normAutofit/>
          </a:bodyPr>
          <a:lstStyle/>
          <a:p>
            <a:r>
              <a:rPr lang="nl-NL" sz="3600" dirty="0"/>
              <a:t>BSR model voor participatie door leefstijlgroepen</a:t>
            </a:r>
            <a:endParaRPr lang="nl-NL" sz="4000" dirty="0"/>
          </a:p>
        </p:txBody>
      </p:sp>
      <p:sp>
        <p:nvSpPr>
          <p:cNvPr id="3" name="Rechthoek 2">
            <a:extLst>
              <a:ext uri="{FF2B5EF4-FFF2-40B4-BE49-F238E27FC236}">
                <a16:creationId xmlns:a16="http://schemas.microsoft.com/office/drawing/2014/main" id="{CC05A81D-E615-4C5D-8F1B-2423D47DC1DC}"/>
              </a:ext>
            </a:extLst>
          </p:cNvPr>
          <p:cNvSpPr/>
          <p:nvPr/>
        </p:nvSpPr>
        <p:spPr>
          <a:xfrm>
            <a:off x="826363" y="2240270"/>
            <a:ext cx="10424160" cy="40934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212529"/>
                </a:solidFill>
                <a:effectLst/>
                <a:uLnTx/>
                <a:uFillTx/>
                <a:latin typeface="Calibri Light" panose="020F0302020204030204"/>
                <a:ea typeface="+mn-ea"/>
                <a:cs typeface="+mn-cs"/>
              </a:rPr>
              <a:t>Het BSR-model gebruikt psychografische waarden om mensen in te delen in verschillende leefstijlen. Deze leefstijlen worden gecreëerd vanuit twee assen: de sociologische as en de psychologische as. De sociologische as loopt tussen ‘ego’ en ‘groep’, de psychologische as loopt van ‘extravert’ naar ‘introvert’.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Light" panose="020F0302020204030204"/>
                <a:ea typeface="+mn-ea"/>
                <a:cs typeface="+mn-cs"/>
              </a:rPr>
              <a:t>Vier segmenten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Light" panose="020F0302020204030204"/>
                <a:ea typeface="+mn-ea"/>
                <a:cs typeface="+mn-cs"/>
              </a:rPr>
              <a:t>Door deze assen te laten kruisen, ontstaan vier segmenten. Deze segmenten zijn aan vier woorden en kleuren gekoppeld. Van linksboven naar linksonder, met de klok mee zijn het: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Light" panose="020F0302020204030204"/>
                <a:ea typeface="+mn-ea"/>
                <a:cs typeface="+mn-cs"/>
              </a:rPr>
              <a:t>De rode leefstijl (vrijheid)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Light" panose="020F0302020204030204"/>
                <a:ea typeface="+mn-ea"/>
                <a:cs typeface="+mn-cs"/>
              </a:rPr>
              <a:t>De gele leefstijl (harmonie)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Light" panose="020F0302020204030204"/>
                <a:ea typeface="+mn-ea"/>
                <a:cs typeface="+mn-cs"/>
              </a:rPr>
              <a:t>De groene leefstijl (zekerheid)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Light" panose="020F0302020204030204"/>
                <a:ea typeface="+mn-ea"/>
                <a:cs typeface="+mn-cs"/>
              </a:rPr>
              <a:t>De blauwe leefstijl (controle)</a:t>
            </a:r>
          </a:p>
        </p:txBody>
      </p:sp>
      <p:sp>
        <p:nvSpPr>
          <p:cNvPr id="4" name="Rechthoek 3">
            <a:extLst>
              <a:ext uri="{FF2B5EF4-FFF2-40B4-BE49-F238E27FC236}">
                <a16:creationId xmlns:a16="http://schemas.microsoft.com/office/drawing/2014/main" id="{540E20FD-26AA-4C12-98B4-5F2D9C3C444D}"/>
              </a:ext>
            </a:extLst>
          </p:cNvPr>
          <p:cNvSpPr/>
          <p:nvPr/>
        </p:nvSpPr>
        <p:spPr>
          <a:xfrm>
            <a:off x="6657428" y="6092825"/>
            <a:ext cx="4708209" cy="369332"/>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https://leefstijlvinder.nl/het-bsr-model/</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214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96A7C7E6-493C-4212-B63C-7FD3CC351545}"/>
              </a:ext>
            </a:extLst>
          </p:cNvPr>
          <p:cNvSpPr txBox="1"/>
          <p:nvPr/>
        </p:nvSpPr>
        <p:spPr>
          <a:xfrm>
            <a:off x="947942" y="1148754"/>
            <a:ext cx="8729457" cy="34778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333333"/>
                </a:solidFill>
                <a:effectLst/>
                <a:uLnTx/>
                <a:uFillTx/>
                <a:latin typeface="Calibri" panose="020F0502020204030204"/>
                <a:ea typeface="+mn-ea"/>
                <a:cs typeface="+mn-cs"/>
              </a:rPr>
              <a:t>Extra info bij het BSR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333333"/>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333333"/>
                </a:solidFill>
                <a:effectLst/>
                <a:uLnTx/>
                <a:uFillTx/>
                <a:latin typeface="Calibri" panose="020F0502020204030204"/>
                <a:ea typeface="+mn-ea"/>
                <a:cs typeface="+mn-cs"/>
              </a:rPr>
              <a:t>De sociologische dimensie (horizontale as) geeft aan in welke mate men op zichzelf (individu of ego) of op zijn omgeving (groep) is gericht. Mensen aan de ‘ego’-kant zijn individualistischer en stellen hun eigen doelen en ambities centraal. Mensen aan de ‘groep’-kant passen zich sneller aan hun sociale omgeving aan en stellen de doelen die de groep wil bereiken centraal.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000" dirty="0">
              <a:solidFill>
                <a:srgbClr val="333333"/>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333333"/>
                </a:solidFill>
                <a:effectLst/>
                <a:uLnTx/>
                <a:uFillTx/>
                <a:latin typeface="Calibri" panose="020F0502020204030204"/>
                <a:ea typeface="+mn-ea"/>
                <a:cs typeface="+mn-cs"/>
              </a:rPr>
              <a:t>Met de psychologische dimensie (de verticale as) wordt onderscheid gemaakt tussen een extraverte of open houding en een introverte of gesloten houding naar de mensen in de omgeving.</a:t>
            </a: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3558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sr assen weergave">
            <a:extLst>
              <a:ext uri="{FF2B5EF4-FFF2-40B4-BE49-F238E27FC236}">
                <a16:creationId xmlns:a16="http://schemas.microsoft.com/office/drawing/2014/main" id="{7A31E0C7-B77E-46A4-AEC2-536A16328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0"/>
            <a:ext cx="79629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204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10E24B-DCF7-453E-A102-3E0020467DF1}"/>
              </a:ext>
            </a:extLst>
          </p:cNvPr>
          <p:cNvSpPr>
            <a:spLocks noGrp="1"/>
          </p:cNvSpPr>
          <p:nvPr>
            <p:ph type="title"/>
          </p:nvPr>
        </p:nvSpPr>
        <p:spPr/>
        <p:txBody>
          <a:bodyPr/>
          <a:lstStyle/>
          <a:p>
            <a:r>
              <a:rPr lang="nl-NL" dirty="0"/>
              <a:t>Over het medium </a:t>
            </a:r>
          </a:p>
        </p:txBody>
      </p:sp>
      <p:sp>
        <p:nvSpPr>
          <p:cNvPr id="3" name="Tekstvak 2">
            <a:extLst>
              <a:ext uri="{FF2B5EF4-FFF2-40B4-BE49-F238E27FC236}">
                <a16:creationId xmlns:a16="http://schemas.microsoft.com/office/drawing/2014/main" id="{1FFB035C-673F-4241-9077-1813E9898ADD}"/>
              </a:ext>
            </a:extLst>
          </p:cNvPr>
          <p:cNvSpPr txBox="1"/>
          <p:nvPr/>
        </p:nvSpPr>
        <p:spPr>
          <a:xfrm>
            <a:off x="945222" y="1983674"/>
            <a:ext cx="42226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Is een kanaal, het middel </a:t>
            </a:r>
          </a:p>
        </p:txBody>
      </p:sp>
      <p:pic>
        <p:nvPicPr>
          <p:cNvPr id="4" name="Afbeelding 3">
            <a:extLst>
              <a:ext uri="{FF2B5EF4-FFF2-40B4-BE49-F238E27FC236}">
                <a16:creationId xmlns:a16="http://schemas.microsoft.com/office/drawing/2014/main" id="{D0C6F966-B160-4F90-BD63-6A9D09D20999}"/>
              </a:ext>
            </a:extLst>
          </p:cNvPr>
          <p:cNvPicPr>
            <a:picLocks noChangeAspect="1"/>
          </p:cNvPicPr>
          <p:nvPr/>
        </p:nvPicPr>
        <p:blipFill>
          <a:blip r:embed="rId2"/>
          <a:stretch>
            <a:fillRect/>
          </a:stretch>
        </p:blipFill>
        <p:spPr>
          <a:xfrm>
            <a:off x="5689763" y="1721510"/>
            <a:ext cx="5456393" cy="1914310"/>
          </a:xfrm>
          <a:prstGeom prst="rect">
            <a:avLst/>
          </a:prstGeom>
        </p:spPr>
      </p:pic>
    </p:spTree>
    <p:extLst>
      <p:ext uri="{BB962C8B-B14F-4D97-AF65-F5344CB8AC3E}">
        <p14:creationId xmlns:p14="http://schemas.microsoft.com/office/powerpoint/2010/main" val="63700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6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el 6">
            <a:extLst>
              <a:ext uri="{FF2B5EF4-FFF2-40B4-BE49-F238E27FC236}">
                <a16:creationId xmlns:a16="http://schemas.microsoft.com/office/drawing/2014/main" id="{A9CE31EE-FDD1-4BA1-B3CE-E35BD5238485}"/>
              </a:ext>
            </a:extLst>
          </p:cNvPr>
          <p:cNvSpPr>
            <a:spLocks noGrp="1"/>
          </p:cNvSpPr>
          <p:nvPr>
            <p:ph type="title"/>
          </p:nvPr>
        </p:nvSpPr>
        <p:spPr>
          <a:xfrm>
            <a:off x="9093496" y="618681"/>
            <a:ext cx="2613872" cy="4794567"/>
          </a:xfrm>
          <a:prstGeom prst="rect">
            <a:avLst/>
          </a:prstGeom>
        </p:spPr>
        <p:txBody>
          <a:bodyPr vert="horz" lIns="91440" tIns="45720" rIns="91440" bIns="45720" rtlCol="0" anchor="ctr">
            <a:normAutofit/>
          </a:bodyPr>
          <a:lstStyle/>
          <a:p>
            <a:pPr>
              <a:spcAft>
                <a:spcPts val="0"/>
              </a:spcAft>
            </a:pPr>
            <a:r>
              <a:rPr lang="en-US" sz="3300" spc="-50">
                <a:solidFill>
                  <a:srgbClr val="FFFFFF"/>
                </a:solidFill>
              </a:rPr>
              <a:t>Middelen voor communicatie </a:t>
            </a:r>
          </a:p>
        </p:txBody>
      </p:sp>
      <p:sp>
        <p:nvSpPr>
          <p:cNvPr id="25"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Tijdelijke aanduiding voor inhoud 8">
            <a:extLst>
              <a:ext uri="{FF2B5EF4-FFF2-40B4-BE49-F238E27FC236}">
                <a16:creationId xmlns:a16="http://schemas.microsoft.com/office/drawing/2014/main" id="{170160C4-A044-4386-951A-CA1F5D6C7B18}"/>
              </a:ext>
            </a:extLst>
          </p:cNvPr>
          <p:cNvPicPr>
            <a:picLocks noGrp="1" noChangeAspect="1"/>
          </p:cNvPicPr>
          <p:nvPr>
            <p:ph sz="quarter" idx="4"/>
          </p:nvPr>
        </p:nvPicPr>
        <p:blipFill rotWithShape="1">
          <a:blip r:embed="rId2"/>
          <a:srcRect r="16200" b="-2"/>
          <a:stretch/>
        </p:blipFill>
        <p:spPr>
          <a:xfrm>
            <a:off x="976251" y="942538"/>
            <a:ext cx="7163222" cy="4808332"/>
          </a:xfrm>
          <a:prstGeom prst="rect">
            <a:avLst/>
          </a:prstGeom>
          <a:effectLst/>
        </p:spPr>
      </p:pic>
    </p:spTree>
    <p:extLst>
      <p:ext uri="{BB962C8B-B14F-4D97-AF65-F5344CB8AC3E}">
        <p14:creationId xmlns:p14="http://schemas.microsoft.com/office/powerpoint/2010/main" val="3743854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 name="Tijdelijke aanduiding voor inhoud 7" descr="Image result for communicatieplan">
            <a:extLst>
              <a:ext uri="{FF2B5EF4-FFF2-40B4-BE49-F238E27FC236}">
                <a16:creationId xmlns:a16="http://schemas.microsoft.com/office/drawing/2014/main" id="{DCB7A82B-52ED-43D8-B136-E39B49E5FAFA}"/>
              </a:ext>
            </a:extLst>
          </p:cNvPr>
          <p:cNvPicPr>
            <a:picLocks/>
          </p:cNvPicPr>
          <p:nvPr/>
        </p:nvPicPr>
        <p:blipFill rotWithShape="1">
          <a:blip r:embed="rId3">
            <a:extLst>
              <a:ext uri="{28A0092B-C50C-407E-A947-70E740481C1C}">
                <a14:useLocalDpi xmlns:a14="http://schemas.microsoft.com/office/drawing/2010/main" val="0"/>
              </a:ext>
            </a:extLst>
          </a:blip>
          <a:srcRect t="17547" r="-1" b="10703"/>
          <a:stretch/>
        </p:blipFill>
        <p:spPr bwMode="auto">
          <a:xfrm>
            <a:off x="321733" y="321733"/>
            <a:ext cx="11548534" cy="6214534"/>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2150796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48" name="Rectangle 134">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6" name="Picture 2">
            <a:extLst>
              <a:ext uri="{FF2B5EF4-FFF2-40B4-BE49-F238E27FC236}">
                <a16:creationId xmlns:a16="http://schemas.microsoft.com/office/drawing/2014/main" id="{E725EF25-ED51-4EF7-8010-EF9FAD2A6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93" r="3" b="951"/>
          <a:stretch/>
        </p:blipFill>
        <p:spPr bwMode="auto">
          <a:xfrm>
            <a:off x="621675" y="623275"/>
            <a:ext cx="4032621" cy="5607882"/>
          </a:xfrm>
          <a:prstGeom prst="rect">
            <a:avLst/>
          </a:prstGeom>
          <a:noFill/>
          <a:extLst>
            <a:ext uri="{909E8E84-426E-40DD-AFC4-6F175D3DCCD1}">
              <a14:hiddenFill xmlns:a14="http://schemas.microsoft.com/office/drawing/2010/main">
                <a:solidFill>
                  <a:srgbClr val="FFFFFF"/>
                </a:solidFill>
              </a14:hiddenFill>
            </a:ext>
          </a:extLst>
        </p:spPr>
      </p:pic>
      <p:sp>
        <p:nvSpPr>
          <p:cNvPr id="137" name="Right Triangle 13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9" name="Rectangle 138">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4989" y="623275"/>
            <a:ext cx="658183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kstvak 1">
            <a:extLst>
              <a:ext uri="{FF2B5EF4-FFF2-40B4-BE49-F238E27FC236}">
                <a16:creationId xmlns:a16="http://schemas.microsoft.com/office/drawing/2014/main" id="{39910647-BFCD-40C0-96B6-36F32CE95687}"/>
              </a:ext>
            </a:extLst>
          </p:cNvPr>
          <p:cNvSpPr txBox="1"/>
          <p:nvPr/>
        </p:nvSpPr>
        <p:spPr>
          <a:xfrm>
            <a:off x="5450209" y="1056640"/>
            <a:ext cx="5799947" cy="3494398"/>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alibri Light" panose="020F0302020204030204"/>
                <a:ea typeface="+mn-ea"/>
                <a:cs typeface="+mn-cs"/>
              </a:rPr>
              <a:t>Leefstijlgerichte</a:t>
            </a:r>
            <a:r>
              <a:rPr kumimoji="0" lang="en-US" sz="54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5400" b="0" i="0" u="none" strike="noStrike" kern="1200" cap="none" spc="0" normalizeH="0" baseline="0" noProof="0" dirty="0" err="1">
                <a:ln>
                  <a:noFill/>
                </a:ln>
                <a:solidFill>
                  <a:prstClr val="black"/>
                </a:solidFill>
                <a:effectLst/>
                <a:uLnTx/>
                <a:uFillTx/>
                <a:latin typeface="Calibri Light" panose="020F0302020204030204"/>
                <a:ea typeface="+mn-ea"/>
                <a:cs typeface="+mn-cs"/>
              </a:rPr>
              <a:t>participatieladder</a:t>
            </a:r>
            <a:endParaRPr kumimoji="0" lang="en-US" sz="54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6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072558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72E6FAD-478E-4602-8566-333705BC0D7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68948" y="667878"/>
            <a:ext cx="4116785" cy="6009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440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F63466-C965-7A8B-3BDF-AD19C531D0C6}"/>
              </a:ext>
            </a:extLst>
          </p:cNvPr>
          <p:cNvSpPr>
            <a:spLocks noGrp="1"/>
          </p:cNvSpPr>
          <p:nvPr>
            <p:ph type="title"/>
          </p:nvPr>
        </p:nvSpPr>
        <p:spPr/>
        <p:txBody>
          <a:bodyPr/>
          <a:lstStyle/>
          <a:p>
            <a:r>
              <a:rPr lang="nl-NL" dirty="0"/>
              <a:t>Terugblik op onze excursies! </a:t>
            </a:r>
          </a:p>
        </p:txBody>
      </p:sp>
      <p:sp>
        <p:nvSpPr>
          <p:cNvPr id="3" name="Tijdelijke aanduiding voor tekst 2">
            <a:extLst>
              <a:ext uri="{FF2B5EF4-FFF2-40B4-BE49-F238E27FC236}">
                <a16:creationId xmlns:a16="http://schemas.microsoft.com/office/drawing/2014/main" id="{5766D7BD-E2B5-29D9-432D-D8F33865AE9C}"/>
              </a:ext>
            </a:extLst>
          </p:cNvPr>
          <p:cNvSpPr>
            <a:spLocks noGrp="1"/>
          </p:cNvSpPr>
          <p:nvPr>
            <p:ph type="body" idx="1"/>
          </p:nvPr>
        </p:nvSpPr>
        <p:spPr>
          <a:xfrm>
            <a:off x="938213" y="966920"/>
            <a:ext cx="5157787" cy="823912"/>
          </a:xfrm>
        </p:spPr>
        <p:txBody>
          <a:bodyPr/>
          <a:lstStyle/>
          <a:p>
            <a:r>
              <a:rPr lang="nl-NL" dirty="0"/>
              <a:t>Rotterdam		</a:t>
            </a:r>
          </a:p>
        </p:txBody>
      </p:sp>
      <p:pic>
        <p:nvPicPr>
          <p:cNvPr id="7" name="Tijdelijke aanduiding voor inhoud 6">
            <a:extLst>
              <a:ext uri="{FF2B5EF4-FFF2-40B4-BE49-F238E27FC236}">
                <a16:creationId xmlns:a16="http://schemas.microsoft.com/office/drawing/2014/main" id="{A05E3652-61F9-0A44-6DBF-143147881BDA}"/>
              </a:ext>
            </a:extLst>
          </p:cNvPr>
          <p:cNvPicPr>
            <a:picLocks noGrp="1" noChangeAspect="1"/>
          </p:cNvPicPr>
          <p:nvPr>
            <p:ph sz="half" idx="2"/>
          </p:nvPr>
        </p:nvPicPr>
        <p:blipFill>
          <a:blip r:embed="rId2"/>
          <a:stretch>
            <a:fillRect/>
          </a:stretch>
        </p:blipFill>
        <p:spPr>
          <a:xfrm rot="5400000">
            <a:off x="423809" y="2404930"/>
            <a:ext cx="4912784" cy="3684588"/>
          </a:xfrm>
          <a:prstGeom prst="rect">
            <a:avLst/>
          </a:prstGeom>
        </p:spPr>
      </p:pic>
      <p:sp>
        <p:nvSpPr>
          <p:cNvPr id="5" name="Tijdelijke aanduiding voor tekst 4">
            <a:extLst>
              <a:ext uri="{FF2B5EF4-FFF2-40B4-BE49-F238E27FC236}">
                <a16:creationId xmlns:a16="http://schemas.microsoft.com/office/drawing/2014/main" id="{92933E1F-9E55-6800-76EF-21DD49998804}"/>
              </a:ext>
            </a:extLst>
          </p:cNvPr>
          <p:cNvSpPr>
            <a:spLocks noGrp="1"/>
          </p:cNvSpPr>
          <p:nvPr>
            <p:ph type="body" sz="quarter" idx="3"/>
          </p:nvPr>
        </p:nvSpPr>
        <p:spPr>
          <a:xfrm>
            <a:off x="6258084" y="966920"/>
            <a:ext cx="5183188" cy="823912"/>
          </a:xfrm>
        </p:spPr>
        <p:txBody>
          <a:bodyPr/>
          <a:lstStyle/>
          <a:p>
            <a:pPr algn="r"/>
            <a:r>
              <a:rPr lang="nl-NL" dirty="0"/>
              <a:t>In de Boomtak  </a:t>
            </a:r>
          </a:p>
        </p:txBody>
      </p:sp>
      <p:pic>
        <p:nvPicPr>
          <p:cNvPr id="8" name="Tijdelijke aanduiding voor inhoud 7">
            <a:extLst>
              <a:ext uri="{FF2B5EF4-FFF2-40B4-BE49-F238E27FC236}">
                <a16:creationId xmlns:a16="http://schemas.microsoft.com/office/drawing/2014/main" id="{E823B46A-47B9-905C-4D33-DDDE806EB197}"/>
              </a:ext>
            </a:extLst>
          </p:cNvPr>
          <p:cNvPicPr>
            <a:picLocks noGrp="1" noChangeAspect="1"/>
          </p:cNvPicPr>
          <p:nvPr>
            <p:ph sz="quarter" idx="4"/>
          </p:nvPr>
        </p:nvPicPr>
        <p:blipFill>
          <a:blip r:embed="rId3"/>
          <a:stretch>
            <a:fillRect/>
          </a:stretch>
        </p:blipFill>
        <p:spPr>
          <a:xfrm>
            <a:off x="6258084" y="3530786"/>
            <a:ext cx="5487080" cy="3072765"/>
          </a:xfrm>
          <a:prstGeom prst="rect">
            <a:avLst/>
          </a:prstGeom>
        </p:spPr>
      </p:pic>
    </p:spTree>
    <p:extLst>
      <p:ext uri="{BB962C8B-B14F-4D97-AF65-F5344CB8AC3E}">
        <p14:creationId xmlns:p14="http://schemas.microsoft.com/office/powerpoint/2010/main" val="1639555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1A4D20-B644-464E-9C2E-77BA39ACBC73}"/>
              </a:ext>
            </a:extLst>
          </p:cNvPr>
          <p:cNvSpPr>
            <a:spLocks noGrp="1"/>
          </p:cNvSpPr>
          <p:nvPr>
            <p:ph type="title"/>
          </p:nvPr>
        </p:nvSpPr>
        <p:spPr>
          <a:xfrm>
            <a:off x="934948" y="392739"/>
            <a:ext cx="10515600" cy="1325563"/>
          </a:xfrm>
        </p:spPr>
        <p:txBody>
          <a:bodyPr/>
          <a:lstStyle/>
          <a:p>
            <a:r>
              <a:rPr lang="nl-NL" b="1" dirty="0"/>
              <a:t>Succes = </a:t>
            </a:r>
          </a:p>
        </p:txBody>
      </p:sp>
      <p:sp>
        <p:nvSpPr>
          <p:cNvPr id="3" name="Tekstvak 2">
            <a:extLst>
              <a:ext uri="{FF2B5EF4-FFF2-40B4-BE49-F238E27FC236}">
                <a16:creationId xmlns:a16="http://schemas.microsoft.com/office/drawing/2014/main" id="{49732D29-09B2-42DB-ACB4-ED5988645E9B}"/>
              </a:ext>
            </a:extLst>
          </p:cNvPr>
          <p:cNvSpPr txBox="1"/>
          <p:nvPr/>
        </p:nvSpPr>
        <p:spPr>
          <a:xfrm>
            <a:off x="934948" y="1806245"/>
            <a:ext cx="3524036" cy="584775"/>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prstClr val="black"/>
                </a:solidFill>
                <a:effectLst/>
                <a:uLnTx/>
                <a:uFillTx/>
                <a:latin typeface="Calibri" panose="020F0502020204030204"/>
                <a:ea typeface="+mn-ea"/>
                <a:cs typeface="+mn-cs"/>
              </a:rPr>
              <a:t>Juiste mix van: </a:t>
            </a:r>
          </a:p>
        </p:txBody>
      </p:sp>
      <p:pic>
        <p:nvPicPr>
          <p:cNvPr id="5" name="Afbeelding 4">
            <a:extLst>
              <a:ext uri="{FF2B5EF4-FFF2-40B4-BE49-F238E27FC236}">
                <a16:creationId xmlns:a16="http://schemas.microsoft.com/office/drawing/2014/main" id="{DC49F399-0A83-491E-8112-F75174739F05}"/>
              </a:ext>
            </a:extLst>
          </p:cNvPr>
          <p:cNvPicPr>
            <a:picLocks noChangeAspect="1"/>
          </p:cNvPicPr>
          <p:nvPr/>
        </p:nvPicPr>
        <p:blipFill>
          <a:blip r:embed="rId2"/>
          <a:stretch>
            <a:fillRect/>
          </a:stretch>
        </p:blipFill>
        <p:spPr>
          <a:xfrm>
            <a:off x="5897407" y="1727237"/>
            <a:ext cx="5456393" cy="1914310"/>
          </a:xfrm>
          <a:prstGeom prst="rect">
            <a:avLst/>
          </a:prstGeom>
        </p:spPr>
      </p:pic>
      <p:sp>
        <p:nvSpPr>
          <p:cNvPr id="6" name="Tekstvak 5">
            <a:extLst>
              <a:ext uri="{FF2B5EF4-FFF2-40B4-BE49-F238E27FC236}">
                <a16:creationId xmlns:a16="http://schemas.microsoft.com/office/drawing/2014/main" id="{03FC0B90-F9D5-4867-8DE4-FBBF7A5FB6C7}"/>
              </a:ext>
            </a:extLst>
          </p:cNvPr>
          <p:cNvSpPr txBox="1"/>
          <p:nvPr/>
        </p:nvSpPr>
        <p:spPr>
          <a:xfrm>
            <a:off x="3220967" y="2664204"/>
            <a:ext cx="1304819" cy="523220"/>
          </a:xfrm>
          <a:prstGeom prst="rect">
            <a:avLst/>
          </a:prstGeom>
          <a:solidFill>
            <a:schemeClr val="accent5">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Doel?!</a:t>
            </a:r>
          </a:p>
        </p:txBody>
      </p:sp>
      <p:sp>
        <p:nvSpPr>
          <p:cNvPr id="7" name="Pijl: omhoog 6">
            <a:extLst>
              <a:ext uri="{FF2B5EF4-FFF2-40B4-BE49-F238E27FC236}">
                <a16:creationId xmlns:a16="http://schemas.microsoft.com/office/drawing/2014/main" id="{B325EB46-E18C-4799-B5C6-5CF3A80E9598}"/>
              </a:ext>
            </a:extLst>
          </p:cNvPr>
          <p:cNvSpPr/>
          <p:nvPr/>
        </p:nvSpPr>
        <p:spPr>
          <a:xfrm>
            <a:off x="10378440" y="2595702"/>
            <a:ext cx="251460" cy="20916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kstvak 7">
            <a:extLst>
              <a:ext uri="{FF2B5EF4-FFF2-40B4-BE49-F238E27FC236}">
                <a16:creationId xmlns:a16="http://schemas.microsoft.com/office/drawing/2014/main" id="{C717D60E-92B1-46DC-80C8-0324E7864E7A}"/>
              </a:ext>
            </a:extLst>
          </p:cNvPr>
          <p:cNvSpPr txBox="1"/>
          <p:nvPr/>
        </p:nvSpPr>
        <p:spPr>
          <a:xfrm>
            <a:off x="9241155" y="4909526"/>
            <a:ext cx="2274570" cy="1200329"/>
          </a:xfrm>
          <a:prstGeom prst="rect">
            <a:avLst/>
          </a:prstGeom>
          <a:solidFill>
            <a:schemeClr val="accent1">
              <a:lumMod val="20000"/>
              <a:lumOff val="80000"/>
            </a:schemeClr>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Rekening houden met leefstijl of type </a:t>
            </a:r>
          </a:p>
        </p:txBody>
      </p:sp>
      <p:sp>
        <p:nvSpPr>
          <p:cNvPr id="9" name="Pijl: omhoog 8">
            <a:extLst>
              <a:ext uri="{FF2B5EF4-FFF2-40B4-BE49-F238E27FC236}">
                <a16:creationId xmlns:a16="http://schemas.microsoft.com/office/drawing/2014/main" id="{438A952C-4B10-4368-B071-CB4A9106143B}"/>
              </a:ext>
            </a:extLst>
          </p:cNvPr>
          <p:cNvSpPr/>
          <p:nvPr/>
        </p:nvSpPr>
        <p:spPr>
          <a:xfrm>
            <a:off x="8034818" y="3188218"/>
            <a:ext cx="251460" cy="1520190"/>
          </a:xfrm>
          <a:prstGeom prst="up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kstvak 9">
            <a:extLst>
              <a:ext uri="{FF2B5EF4-FFF2-40B4-BE49-F238E27FC236}">
                <a16:creationId xmlns:a16="http://schemas.microsoft.com/office/drawing/2014/main" id="{E8D02792-FDD9-4871-91D0-26FCB4E19D39}"/>
              </a:ext>
            </a:extLst>
          </p:cNvPr>
          <p:cNvSpPr txBox="1"/>
          <p:nvPr/>
        </p:nvSpPr>
        <p:spPr>
          <a:xfrm>
            <a:off x="4869180" y="4847970"/>
            <a:ext cx="3543300" cy="1569660"/>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Op welke trede van de participatie -ladder wil je de mensen krijgen? En wat is dan je boodschap? </a:t>
            </a:r>
          </a:p>
        </p:txBody>
      </p:sp>
      <p:sp>
        <p:nvSpPr>
          <p:cNvPr id="11" name="Pijl: omlaag 10">
            <a:extLst>
              <a:ext uri="{FF2B5EF4-FFF2-40B4-BE49-F238E27FC236}">
                <a16:creationId xmlns:a16="http://schemas.microsoft.com/office/drawing/2014/main" id="{1C003F4B-E376-48B1-BA79-E7FC95EE1CD7}"/>
              </a:ext>
            </a:extLst>
          </p:cNvPr>
          <p:cNvSpPr/>
          <p:nvPr/>
        </p:nvSpPr>
        <p:spPr>
          <a:xfrm>
            <a:off x="8818245" y="681392"/>
            <a:ext cx="245745" cy="1519455"/>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kstvak 11">
            <a:extLst>
              <a:ext uri="{FF2B5EF4-FFF2-40B4-BE49-F238E27FC236}">
                <a16:creationId xmlns:a16="http://schemas.microsoft.com/office/drawing/2014/main" id="{722B57F4-0143-4FAE-9D43-7E9BD7D0450A}"/>
              </a:ext>
            </a:extLst>
          </p:cNvPr>
          <p:cNvSpPr txBox="1"/>
          <p:nvPr/>
        </p:nvSpPr>
        <p:spPr>
          <a:xfrm>
            <a:off x="9132333" y="369675"/>
            <a:ext cx="2743673" cy="830997"/>
          </a:xfrm>
          <a:prstGeom prst="rect">
            <a:avLst/>
          </a:prstGeom>
          <a:solidFill>
            <a:schemeClr val="accent6">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Welke vorm kies je;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socials</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flyer etc. </a:t>
            </a:r>
          </a:p>
        </p:txBody>
      </p:sp>
    </p:spTree>
    <p:extLst>
      <p:ext uri="{BB962C8B-B14F-4D97-AF65-F5344CB8AC3E}">
        <p14:creationId xmlns:p14="http://schemas.microsoft.com/office/powerpoint/2010/main" val="151490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47A27D-DBFD-4351-BD83-882CA27F6CD5}"/>
              </a:ext>
            </a:extLst>
          </p:cNvPr>
          <p:cNvSpPr>
            <a:spLocks noGrp="1"/>
          </p:cNvSpPr>
          <p:nvPr>
            <p:ph type="title"/>
          </p:nvPr>
        </p:nvSpPr>
        <p:spPr>
          <a:xfrm>
            <a:off x="552450" y="376161"/>
            <a:ext cx="10515600" cy="1325563"/>
          </a:xfrm>
          <a:solidFill>
            <a:schemeClr val="accent4">
              <a:lumMod val="20000"/>
              <a:lumOff val="80000"/>
            </a:schemeClr>
          </a:solidFill>
        </p:spPr>
        <p:txBody>
          <a:bodyPr/>
          <a:lstStyle/>
          <a:p>
            <a:r>
              <a:rPr lang="nl-NL" dirty="0"/>
              <a:t>Doel is het versterken van de sociale cohesie</a:t>
            </a:r>
          </a:p>
        </p:txBody>
      </p:sp>
      <p:sp>
        <p:nvSpPr>
          <p:cNvPr id="3" name="Rechthoek 2">
            <a:extLst>
              <a:ext uri="{FF2B5EF4-FFF2-40B4-BE49-F238E27FC236}">
                <a16:creationId xmlns:a16="http://schemas.microsoft.com/office/drawing/2014/main" id="{28550872-E442-456A-B2EB-8B57288A7170}"/>
              </a:ext>
            </a:extLst>
          </p:cNvPr>
          <p:cNvSpPr/>
          <p:nvPr/>
        </p:nvSpPr>
        <p:spPr>
          <a:xfrm rot="20287544">
            <a:off x="857964" y="4057258"/>
            <a:ext cx="355097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Socialisatie </a:t>
            </a:r>
          </a:p>
        </p:txBody>
      </p:sp>
      <p:sp>
        <p:nvSpPr>
          <p:cNvPr id="4" name="Rechthoek 3">
            <a:extLst>
              <a:ext uri="{FF2B5EF4-FFF2-40B4-BE49-F238E27FC236}">
                <a16:creationId xmlns:a16="http://schemas.microsoft.com/office/drawing/2014/main" id="{9618BAB3-268B-4F0A-B55F-007B89B1000D}"/>
              </a:ext>
            </a:extLst>
          </p:cNvPr>
          <p:cNvSpPr/>
          <p:nvPr/>
        </p:nvSpPr>
        <p:spPr>
          <a:xfrm rot="1020761">
            <a:off x="7026726" y="2406539"/>
            <a:ext cx="2324675"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panose="020F0502020204030204"/>
                <a:ea typeface="+mn-ea"/>
                <a:cs typeface="+mn-cs"/>
              </a:rPr>
              <a:t>Cultuur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5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panose="020F0502020204030204"/>
              <a:ea typeface="+mn-ea"/>
              <a:cs typeface="+mn-cs"/>
            </a:endParaRPr>
          </a:p>
        </p:txBody>
      </p:sp>
      <p:sp>
        <p:nvSpPr>
          <p:cNvPr id="5" name="Rechthoek 4">
            <a:extLst>
              <a:ext uri="{FF2B5EF4-FFF2-40B4-BE49-F238E27FC236}">
                <a16:creationId xmlns:a16="http://schemas.microsoft.com/office/drawing/2014/main" id="{DB6AB5EE-35EA-4EB0-8C9E-B815F71384F5}"/>
              </a:ext>
            </a:extLst>
          </p:cNvPr>
          <p:cNvSpPr/>
          <p:nvPr/>
        </p:nvSpPr>
        <p:spPr>
          <a:xfrm rot="20591029">
            <a:off x="858997" y="2455870"/>
            <a:ext cx="2563202"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Leefstijl </a:t>
            </a:r>
          </a:p>
        </p:txBody>
      </p:sp>
      <p:sp>
        <p:nvSpPr>
          <p:cNvPr id="6" name="Rechthoek 5">
            <a:extLst>
              <a:ext uri="{FF2B5EF4-FFF2-40B4-BE49-F238E27FC236}">
                <a16:creationId xmlns:a16="http://schemas.microsoft.com/office/drawing/2014/main" id="{3BA57E7B-D227-4F21-B446-C03C1B2613EA}"/>
              </a:ext>
            </a:extLst>
          </p:cNvPr>
          <p:cNvSpPr/>
          <p:nvPr/>
        </p:nvSpPr>
        <p:spPr>
          <a:xfrm rot="986648">
            <a:off x="5435544" y="4154878"/>
            <a:ext cx="490967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w="12700">
                  <a:solidFill>
                    <a:srgbClr val="5B9BD5"/>
                  </a:solidFill>
                  <a:prstDash val="solid"/>
                </a:ln>
                <a:pattFill prst="ltDnDiag">
                  <a:fgClr>
                    <a:srgbClr val="5B9BD5">
                      <a:lumMod val="60000"/>
                      <a:lumOff val="40000"/>
                    </a:srgbClr>
                  </a:fgClr>
                  <a:bgClr>
                    <a:prstClr val="white"/>
                  </a:bgClr>
                </a:pattFill>
                <a:effectLst/>
                <a:uLnTx/>
                <a:uFillTx/>
                <a:latin typeface="Calibri" panose="020F0502020204030204"/>
                <a:ea typeface="+mn-ea"/>
                <a:cs typeface="+mn-cs"/>
              </a:rPr>
              <a:t>Sociale controle </a:t>
            </a:r>
          </a:p>
        </p:txBody>
      </p:sp>
      <p:sp>
        <p:nvSpPr>
          <p:cNvPr id="7" name="Rechthoek 6">
            <a:extLst>
              <a:ext uri="{FF2B5EF4-FFF2-40B4-BE49-F238E27FC236}">
                <a16:creationId xmlns:a16="http://schemas.microsoft.com/office/drawing/2014/main" id="{313E5045-42EF-43C4-9826-3B045FB889A4}"/>
              </a:ext>
            </a:extLst>
          </p:cNvPr>
          <p:cNvSpPr/>
          <p:nvPr/>
        </p:nvSpPr>
        <p:spPr>
          <a:xfrm rot="417288">
            <a:off x="4347148" y="5095230"/>
            <a:ext cx="7098162"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rPr>
              <a:t>Socialiserende instituten</a:t>
            </a:r>
          </a:p>
        </p:txBody>
      </p:sp>
      <p:sp>
        <p:nvSpPr>
          <p:cNvPr id="9" name="Rechthoek 8">
            <a:extLst>
              <a:ext uri="{FF2B5EF4-FFF2-40B4-BE49-F238E27FC236}">
                <a16:creationId xmlns:a16="http://schemas.microsoft.com/office/drawing/2014/main" id="{F88C03D9-5808-4CC0-ACE0-22F7540B4E2C}"/>
              </a:ext>
            </a:extLst>
          </p:cNvPr>
          <p:cNvSpPr/>
          <p:nvPr/>
        </p:nvSpPr>
        <p:spPr>
          <a:xfrm>
            <a:off x="3468952" y="1763869"/>
            <a:ext cx="3872630"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a:solidFill>
                  <a:srgbClr val="FFC000"/>
                </a:solidFill>
                <a:effectLst/>
                <a:uLnTx/>
                <a:uFillTx/>
                <a:latin typeface="Calibri" panose="020F0502020204030204"/>
                <a:ea typeface="+mn-ea"/>
                <a:cs typeface="+mn-cs"/>
              </a:rPr>
              <a:t>Sociale cohesie</a:t>
            </a:r>
          </a:p>
        </p:txBody>
      </p:sp>
    </p:spTree>
    <p:extLst>
      <p:ext uri="{BB962C8B-B14F-4D97-AF65-F5344CB8AC3E}">
        <p14:creationId xmlns:p14="http://schemas.microsoft.com/office/powerpoint/2010/main" val="1322776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C78F0C-53F3-2D26-845C-BA6ACAEC74C2}"/>
              </a:ext>
            </a:extLst>
          </p:cNvPr>
          <p:cNvSpPr>
            <a:spLocks noGrp="1"/>
          </p:cNvSpPr>
          <p:nvPr>
            <p:ph type="title"/>
          </p:nvPr>
        </p:nvSpPr>
        <p:spPr/>
        <p:txBody>
          <a:bodyPr/>
          <a:lstStyle/>
          <a:p>
            <a:r>
              <a:rPr lang="nl-NL" dirty="0"/>
              <a:t>Feedbackfriends LA 3</a:t>
            </a:r>
          </a:p>
        </p:txBody>
      </p:sp>
    </p:spTree>
    <p:extLst>
      <p:ext uri="{BB962C8B-B14F-4D97-AF65-F5344CB8AC3E}">
        <p14:creationId xmlns:p14="http://schemas.microsoft.com/office/powerpoint/2010/main" val="132125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11800C1-7178-4DC4-A66F-ECCDC1BDBCCC}"/>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Communicatie met </a:t>
            </a:r>
            <a:r>
              <a:rPr lang="en-US" sz="5400" dirty="0" err="1">
                <a:solidFill>
                  <a:srgbClr val="FFFFFF"/>
                </a:solidFill>
              </a:rPr>
              <a:t>bewoners</a:t>
            </a:r>
            <a:endParaRPr lang="en-US" sz="5400" dirty="0">
              <a:solidFill>
                <a:srgbClr val="FFFFFF"/>
              </a:solidFill>
            </a:endParaRP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Afbeelding 2" descr="Afbeelding met tekening&#10;&#10;Automatisch gegenereerde beschrijving">
            <a:extLst>
              <a:ext uri="{FF2B5EF4-FFF2-40B4-BE49-F238E27FC236}">
                <a16:creationId xmlns:a16="http://schemas.microsoft.com/office/drawing/2014/main" id="{D3D92BEC-FB9A-4588-9581-00B6B827A4CD}"/>
              </a:ext>
            </a:extLst>
          </p:cNvPr>
          <p:cNvPicPr>
            <a:picLocks noChangeAspect="1"/>
          </p:cNvPicPr>
          <p:nvPr/>
        </p:nvPicPr>
        <p:blipFill>
          <a:blip r:embed="rId2"/>
          <a:stretch>
            <a:fillRect/>
          </a:stretch>
        </p:blipFill>
        <p:spPr>
          <a:xfrm>
            <a:off x="331567" y="2487350"/>
            <a:ext cx="5455917" cy="3876572"/>
          </a:xfrm>
          <a:prstGeom prst="rect">
            <a:avLst/>
          </a:prstGeom>
        </p:spPr>
      </p:pic>
      <p:cxnSp>
        <p:nvCxnSpPr>
          <p:cNvPr id="75" name="Straight Connector 7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zender boodschap ontvanger schema">
            <a:extLst>
              <a:ext uri="{FF2B5EF4-FFF2-40B4-BE49-F238E27FC236}">
                <a16:creationId xmlns:a16="http://schemas.microsoft.com/office/drawing/2014/main" id="{1AE67036-7303-4C6F-A815-3434D2E0964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45073" y="3465799"/>
            <a:ext cx="5455917" cy="1919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751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B3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hthoek 1">
            <a:extLst>
              <a:ext uri="{FF2B5EF4-FFF2-40B4-BE49-F238E27FC236}">
                <a16:creationId xmlns:a16="http://schemas.microsoft.com/office/drawing/2014/main" id="{CA31C20F-C3A5-4AAD-88CF-4E47C334F796}"/>
              </a:ext>
            </a:extLst>
          </p:cNvPr>
          <p:cNvSpPr/>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8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Calibri Light" panose="020F0302020204030204"/>
                <a:ea typeface="+mn-ea"/>
                <a:cs typeface="+mn-cs"/>
              </a:rPr>
              <a:t>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Calibri Light" panose="020F0302020204030204"/>
                <a:ea typeface="+mn-ea"/>
                <a:cs typeface="+mn-cs"/>
              </a:rPr>
              <a:t>Betrek inwoners op een manier die bij hen past!</a:t>
            </a:r>
            <a:endParaRPr kumimoji="0" lang="en-US" sz="1600" b="0" i="0" u="none" strike="noStrike" kern="1200" cap="none" spc="0" normalizeH="0" baseline="0" noProof="0">
              <a:ln>
                <a:noFill/>
              </a:ln>
              <a:solidFill>
                <a:srgbClr val="FFFFFF"/>
              </a:solidFill>
              <a:effectLst/>
              <a:uLnTx/>
              <a:uFillTx/>
              <a:latin typeface="Calibri Light" panose="020F0302020204030204"/>
              <a:ea typeface="+mn-ea"/>
              <a:cs typeface="+mn-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Calibri Light" panose="020F0302020204030204"/>
                <a:ea typeface="+mn-ea"/>
                <a:cs typeface="+mn-cs"/>
              </a:rPr>
              <a:t>Model van Citizens: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Calibri Light" panose="020F0302020204030204"/>
                <a:ea typeface="+mn-ea"/>
                <a:cs typeface="+mn-cs"/>
              </a:rPr>
              <a:t> </a:t>
            </a:r>
          </a:p>
        </p:txBody>
      </p:sp>
      <p:pic>
        <p:nvPicPr>
          <p:cNvPr id="4" name="Afbeelding 3" descr="Betrokkenheidsprofielen participatie inwoners gemeente">
            <a:extLst>
              <a:ext uri="{FF2B5EF4-FFF2-40B4-BE49-F238E27FC236}">
                <a16:creationId xmlns:a16="http://schemas.microsoft.com/office/drawing/2014/main" id="{21E26662-8ED4-4148-834D-FC4EE7D5CEB6}"/>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3677920" y="812800"/>
            <a:ext cx="8381999" cy="5553635"/>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0" name="Tekstballon: rechthoek 9">
            <a:extLst>
              <a:ext uri="{FF2B5EF4-FFF2-40B4-BE49-F238E27FC236}">
                <a16:creationId xmlns:a16="http://schemas.microsoft.com/office/drawing/2014/main" id="{B5A2D324-3F5F-4E45-A88D-D921B0E2A0D0}"/>
              </a:ext>
            </a:extLst>
          </p:cNvPr>
          <p:cNvSpPr/>
          <p:nvPr/>
        </p:nvSpPr>
        <p:spPr>
          <a:xfrm rot="20491941">
            <a:off x="490477" y="571712"/>
            <a:ext cx="2105025" cy="1200150"/>
          </a:xfrm>
          <a:prstGeom prst="wedgeRectCallout">
            <a:avLst>
              <a:gd name="adj1" fmla="val -9007"/>
              <a:gd name="adj2" fmla="val 126478"/>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Bradley Hand ITC" panose="03070402050302030203" pitchFamily="66" charset="0"/>
                <a:ea typeface="+mn-ea"/>
                <a:cs typeface="+mn-cs"/>
              </a:rPr>
              <a:t>Wie wil je bereiken?</a:t>
            </a:r>
          </a:p>
        </p:txBody>
      </p:sp>
    </p:spTree>
    <p:extLst>
      <p:ext uri="{BB962C8B-B14F-4D97-AF65-F5344CB8AC3E}">
        <p14:creationId xmlns:p14="http://schemas.microsoft.com/office/powerpoint/2010/main" val="2798134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78BE97-3430-4D47-A5EC-C4BE168179A1}"/>
              </a:ext>
            </a:extLst>
          </p:cNvPr>
          <p:cNvSpPr>
            <a:spLocks noGrp="1"/>
          </p:cNvSpPr>
          <p:nvPr>
            <p:ph type="title"/>
          </p:nvPr>
        </p:nvSpPr>
        <p:spPr>
          <a:solidFill>
            <a:schemeClr val="accent1">
              <a:lumMod val="20000"/>
              <a:lumOff val="80000"/>
            </a:schemeClr>
          </a:solidFill>
        </p:spPr>
        <p:txBody>
          <a:bodyPr/>
          <a:lstStyle/>
          <a:p>
            <a:r>
              <a:rPr lang="nl-NL" dirty="0"/>
              <a:t>Leefstijlen</a:t>
            </a:r>
            <a:br>
              <a:rPr lang="nl-NL" dirty="0"/>
            </a:br>
            <a:r>
              <a:rPr lang="nl-NL" dirty="0"/>
              <a:t>model van </a:t>
            </a:r>
            <a:r>
              <a:rPr lang="nl-NL" dirty="0" err="1"/>
              <a:t>Motivaction</a:t>
            </a:r>
            <a:r>
              <a:rPr lang="nl-NL" dirty="0"/>
              <a:t> </a:t>
            </a:r>
          </a:p>
        </p:txBody>
      </p:sp>
      <p:sp>
        <p:nvSpPr>
          <p:cNvPr id="3" name="Rechthoek 2">
            <a:extLst>
              <a:ext uri="{FF2B5EF4-FFF2-40B4-BE49-F238E27FC236}">
                <a16:creationId xmlns:a16="http://schemas.microsoft.com/office/drawing/2014/main" id="{E9AC9CC7-162F-46DD-A647-31362F5EB068}"/>
              </a:ext>
            </a:extLst>
          </p:cNvPr>
          <p:cNvSpPr/>
          <p:nvPr/>
        </p:nvSpPr>
        <p:spPr>
          <a:xfrm>
            <a:off x="838199" y="2277666"/>
            <a:ext cx="10125075" cy="2308324"/>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De invloed van sociale en demografische kenmerken op de opvattingen en het gedrag van mensen is sterk verminderd. Afkomst, sociale klasse, leeftijd en woonplaats zijn niet meer bepalend voor een succesvolle </a:t>
            </a:r>
            <a:r>
              <a:rPr kumimoji="0" lang="nl-NL" sz="1800" b="0" i="0" u="none" strike="noStrike" kern="1200" cap="none" spc="0" normalizeH="0" baseline="0" noProof="0" dirty="0" err="1">
                <a:ln>
                  <a:noFill/>
                </a:ln>
                <a:solidFill>
                  <a:srgbClr val="333333"/>
                </a:solidFill>
                <a:effectLst/>
                <a:uLnTx/>
                <a:uFillTx/>
                <a:latin typeface="Arial" panose="020B0604020202020204" pitchFamily="34" charset="0"/>
                <a:ea typeface="+mn-ea"/>
                <a:cs typeface="+mn-cs"/>
              </a:rPr>
              <a:t>doelgroepsegmentatie</a:t>
            </a:r>
            <a:r>
              <a:rPr kumimoji="0" lang="nl-NL"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a:t>
            </a:r>
            <a:r>
              <a:rPr kumimoji="0" lang="nl-N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Segmenteren op bijvoorbeeld ‘mannen tussen de 40 en 50 uit stedelijke gebieden’ voor je communicatiestrategie zal je weinig opleveren. Die groep verschilt onderling teveel. De communicatieaanpak moet zo nauwkeurig mogelijk aansluiten bij de leefwereld van jouw specifieke doelgroep. </a:t>
            </a:r>
            <a:endParaRPr kumimoji="0" lang="nl-NL"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4" name="Rechthoek 3">
            <a:extLst>
              <a:ext uri="{FF2B5EF4-FFF2-40B4-BE49-F238E27FC236}">
                <a16:creationId xmlns:a16="http://schemas.microsoft.com/office/drawing/2014/main" id="{A73473BF-E514-4249-A2A1-F108CDC4997B}"/>
              </a:ext>
            </a:extLst>
          </p:cNvPr>
          <p:cNvSpPr/>
          <p:nvPr/>
        </p:nvSpPr>
        <p:spPr>
          <a:xfrm>
            <a:off x="838199" y="4824115"/>
            <a:ext cx="10048874"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mn-cs"/>
              </a:rPr>
              <a:t>Het </a:t>
            </a:r>
            <a:r>
              <a:rPr kumimoji="0" lang="nl-NL" sz="1800" b="0" i="0"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mn-cs"/>
              </a:rPr>
              <a:t>Mentality</a:t>
            </a:r>
            <a:r>
              <a:rPr kumimoji="0" lang="nl-NL" sz="18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mn-cs"/>
              </a:rPr>
              <a:t>-model deelt Nederlanders op in </a:t>
            </a:r>
            <a:r>
              <a:rPr kumimoji="0" lang="nl-NL" sz="1800" b="0" i="0" u="sng"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mn-cs"/>
                <a:hlinkClick r:id="rId2">
                  <a:extLst>
                    <a:ext uri="{A12FA001-AC4F-418D-AE19-62706E023703}">
                      <ahyp:hlinkClr xmlns:ahyp="http://schemas.microsoft.com/office/drawing/2018/hyperlinkcolor" val="tx"/>
                    </a:ext>
                  </a:extLst>
                </a:hlinkClick>
              </a:rPr>
              <a:t>acht milieus naar hun levensinstelling</a:t>
            </a:r>
            <a:r>
              <a:rPr kumimoji="0" lang="nl-NL" sz="18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mn-cs"/>
              </a:rPr>
              <a:t>. Deze milieus definiëren we op basis van persoonlijke opvattingen en waarden die aan de leefstijl van elke groep ten grondslag liggen. Mensen uit hetzelfde milieu hebben gedeelde waarden ten aanzien van werk, vrije tijd en politiek, en tonen overeenkomstige ambities, drijfveren en consumentengedrag. </a:t>
            </a:r>
            <a:endParaRPr kumimoji="0" lang="nl-NL"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0457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23E56563-3359-46DA-8450-EE01D38A093A}"/>
              </a:ext>
            </a:extLst>
          </p:cNvPr>
          <p:cNvSpPr/>
          <p:nvPr/>
        </p:nvSpPr>
        <p:spPr>
          <a:xfrm>
            <a:off x="365857" y="646063"/>
            <a:ext cx="6096000" cy="230832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1) Moderne burgerij</a:t>
            </a:r>
            <a:r>
              <a:rPr kumimoji="0" lang="nl-N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br>
              <a:rPr kumimoji="0" lang="nl-N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nl-NL"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2) Opwaarts mobielen</a:t>
            </a:r>
            <a:r>
              <a:rPr kumimoji="0" lang="nl-N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br>
              <a:rPr kumimoji="0" lang="nl-N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nl-NL"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3) Postmaterialisten</a:t>
            </a:r>
            <a:r>
              <a:rPr kumimoji="0" lang="nl-N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br>
              <a:rPr kumimoji="0" lang="nl-N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nl-NL"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4) Nieuwe conservatieven</a:t>
            </a:r>
            <a:r>
              <a:rPr kumimoji="0" lang="nl-N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br>
              <a:rPr kumimoji="0" lang="nl-N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nl-NL"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5) Traditionele burgerij</a:t>
            </a:r>
            <a:r>
              <a:rPr kumimoji="0" lang="nl-N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br>
              <a:rPr kumimoji="0" lang="nl-N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nl-NL"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6) Kosmopolieten</a:t>
            </a:r>
            <a:r>
              <a:rPr kumimoji="0" lang="nl-N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br>
              <a:rPr kumimoji="0" lang="nl-N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nl-NL"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7) Postmoderne hedonisten</a:t>
            </a:r>
            <a:r>
              <a:rPr kumimoji="0" lang="nl-N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br>
              <a:rPr kumimoji="0" lang="nl-N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nl-NL"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8) </a:t>
            </a:r>
            <a:r>
              <a:rPr kumimoji="0" lang="nl-NL" sz="1800" b="0" i="0" u="none" strike="noStrike" kern="1200" cap="none" spc="0" normalizeH="0" baseline="0" noProof="0" dirty="0" err="1">
                <a:ln>
                  <a:noFill/>
                </a:ln>
                <a:solidFill>
                  <a:srgbClr val="333333"/>
                </a:solidFill>
                <a:effectLst/>
                <a:uLnTx/>
                <a:uFillTx/>
                <a:latin typeface="Arial" panose="020B0604020202020204" pitchFamily="34" charset="0"/>
                <a:ea typeface="+mn-ea"/>
                <a:cs typeface="+mn-cs"/>
              </a:rPr>
              <a:t>Gemaksgeoriënteerden</a:t>
            </a:r>
            <a:r>
              <a:rPr kumimoji="0" lang="nl-N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0" name="Picture 2">
            <a:extLst>
              <a:ext uri="{FF2B5EF4-FFF2-40B4-BE49-F238E27FC236}">
                <a16:creationId xmlns:a16="http://schemas.microsoft.com/office/drawing/2014/main" id="{12E34B26-F85B-447F-A470-E6683959FE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4448" y="200531"/>
            <a:ext cx="7205735" cy="5642074"/>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6FF867DC-125D-4097-B8C9-29E40CD52D54}"/>
              </a:ext>
            </a:extLst>
          </p:cNvPr>
          <p:cNvSpPr/>
          <p:nvPr/>
        </p:nvSpPr>
        <p:spPr>
          <a:xfrm>
            <a:off x="598072" y="6288137"/>
            <a:ext cx="586378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https://www.motivaction.nl/mentality/het-mentality-model </a:t>
            </a:r>
          </a:p>
        </p:txBody>
      </p:sp>
      <p:sp>
        <p:nvSpPr>
          <p:cNvPr id="3" name="Tekstballon: rechthoek met afgeronde hoeken 2">
            <a:extLst>
              <a:ext uri="{FF2B5EF4-FFF2-40B4-BE49-F238E27FC236}">
                <a16:creationId xmlns:a16="http://schemas.microsoft.com/office/drawing/2014/main" id="{8739CBF3-7992-4D5E-9364-9F96A679B604}"/>
              </a:ext>
            </a:extLst>
          </p:cNvPr>
          <p:cNvSpPr/>
          <p:nvPr/>
        </p:nvSpPr>
        <p:spPr>
          <a:xfrm>
            <a:off x="685800" y="5255657"/>
            <a:ext cx="2057400" cy="84772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Opdracht: doe de test! </a:t>
            </a:r>
          </a:p>
        </p:txBody>
      </p:sp>
    </p:spTree>
    <p:extLst>
      <p:ext uri="{BB962C8B-B14F-4D97-AF65-F5344CB8AC3E}">
        <p14:creationId xmlns:p14="http://schemas.microsoft.com/office/powerpoint/2010/main" val="1163153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514B3D1-420C-4EE6-A80F-77A94FFA4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5175" y="266806"/>
            <a:ext cx="8134667" cy="6242111"/>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id="{3760B2C1-3342-4C09-8CE9-34457ABE199C}"/>
              </a:ext>
            </a:extLst>
          </p:cNvPr>
          <p:cNvSpPr/>
          <p:nvPr/>
        </p:nvSpPr>
        <p:spPr>
          <a:xfrm rot="16200000">
            <a:off x="-2066925" y="2853141"/>
            <a:ext cx="6096000" cy="923330"/>
          </a:xfrm>
          <a:prstGeom prst="rect">
            <a:avLst/>
          </a:prstGeom>
        </p:spPr>
        <p:txBody>
          <a:bodyPr>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800" b="0" i="0" u="sng" strike="noStrike" kern="1200" cap="none" spc="0" normalizeH="0" baseline="0" noProof="0" dirty="0">
                <a:ln>
                  <a:noFill/>
                </a:ln>
                <a:solidFill>
                  <a:srgbClr val="0000FF"/>
                </a:solidFill>
                <a:effectLst/>
                <a:uLnTx/>
                <a:uFillTx/>
                <a:latin typeface="Calibri" panose="020F0502020204030204" pitchFamily="34" charset="0"/>
                <a:ea typeface="+mn-ea"/>
                <a:cs typeface="+mn-cs"/>
                <a:hlinkClick r:id="rId3"/>
              </a:rPr>
              <a:t>https://www.motivaction.nl/mentality/de-acht-mentality-milieus</a:t>
            </a:r>
            <a:r>
              <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nl-NL"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meer info  </a:t>
            </a:r>
            <a:endParaRPr kumimoji="0" lang="nl-NL"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3534689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7D6DD211-E190-477F-A6AA-BBE72BE19E73}"/>
              </a:ext>
            </a:extLst>
          </p:cNvPr>
          <p:cNvSpPr/>
          <p:nvPr/>
        </p:nvSpPr>
        <p:spPr>
          <a:xfrm>
            <a:off x="477520" y="1464612"/>
            <a:ext cx="11125200" cy="3215817"/>
          </a:xfrm>
          <a:prstGeom prst="rect">
            <a:avLst/>
          </a:prstGeom>
        </p:spPr>
        <p:txBody>
          <a:bodyPr wrap="square">
            <a:spAutoFit/>
          </a:bodyPr>
          <a:lstStyle/>
          <a:p>
            <a:pPr marL="0" marR="0" lvl="0" indent="0" algn="l" defTabSz="914400" rtl="0" eaLnBrk="1" fontAlgn="auto" latinLnBrk="0" hangingPunct="1">
              <a:lnSpc>
                <a:spcPct val="107000"/>
              </a:lnSpc>
              <a:spcBef>
                <a:spcPts val="1500"/>
              </a:spcBef>
              <a:spcAft>
                <a:spcPts val="750"/>
              </a:spcAft>
              <a:buClrTx/>
              <a:buSzTx/>
              <a:buFontTx/>
              <a:buNone/>
              <a:tabLst/>
              <a:defRPr/>
            </a:pPr>
            <a:r>
              <a:rPr kumimoji="0" lang="nl-NL" sz="2000" b="0" i="0" u="sng" strike="noStrike" kern="1200" cap="none" spc="0" normalizeH="0" baseline="0" noProof="0" dirty="0">
                <a:ln>
                  <a:noFill/>
                </a:ln>
                <a:solidFill>
                  <a:srgbClr val="000000"/>
                </a:solidFill>
                <a:effectLst/>
                <a:uLnTx/>
                <a:uFillTx/>
                <a:latin typeface="Calibri Light" panose="020F0302020204030204"/>
                <a:ea typeface="Calibri" panose="020F0502020204030204" pitchFamily="34" charset="0"/>
                <a:cs typeface="Times New Roman" panose="02020603050405020304" pitchFamily="18" charset="0"/>
                <a:hlinkClick r:id="rId2"/>
              </a:rPr>
              <a:t>https://www.stadszaken.nl/ruimte/participatie/2045/zo-integreer-je-leefstijlen-in-je-participatie-aanpak</a:t>
            </a:r>
            <a:endParaRPr kumimoji="0" lang="nl-NL" sz="20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Light" panose="020F0302020204030204"/>
                <a:ea typeface="+mn-ea"/>
                <a:cs typeface="+mn-cs"/>
              </a:rPr>
              <a:t>Gemeenten passen steeds vaker een leefstijlen-strategie toe. Meestal gebeurt dit met het oog op communicatie: hoe zorgen we dat communicatie het meest effectief en efficiënt is? Er wordt bijvoorbeeld nagedacht over het middel (</a:t>
            </a:r>
            <a:r>
              <a:rPr kumimoji="0" lang="nl-NL" sz="1800" b="0" i="0" u="none" strike="noStrike" kern="1200" cap="none" spc="0" normalizeH="0" baseline="0" noProof="0" dirty="0" err="1">
                <a:ln>
                  <a:noFill/>
                </a:ln>
                <a:solidFill>
                  <a:prstClr val="black"/>
                </a:solidFill>
                <a:effectLst/>
                <a:uLnTx/>
                <a:uFillTx/>
                <a:latin typeface="Calibri Light" panose="020F0302020204030204"/>
                <a:ea typeface="+mn-ea"/>
                <a:cs typeface="+mn-cs"/>
              </a:rPr>
              <a:t>social</a:t>
            </a:r>
            <a:r>
              <a:rPr kumimoji="0" lang="nl-NL" sz="1800" b="0" i="0" u="none" strike="noStrike" kern="1200" cap="none" spc="0" normalizeH="0" baseline="0" noProof="0" dirty="0">
                <a:ln>
                  <a:noFill/>
                </a:ln>
                <a:solidFill>
                  <a:prstClr val="black"/>
                </a:solidFill>
                <a:effectLst/>
                <a:uLnTx/>
                <a:uFillTx/>
                <a:latin typeface="Calibri Light" panose="020F0302020204030204"/>
                <a:ea typeface="+mn-ea"/>
                <a:cs typeface="+mn-cs"/>
              </a:rPr>
              <a:t> media versus een huis-aan-huisblad), maar ook over de ‘</a:t>
            </a:r>
            <a:r>
              <a:rPr kumimoji="0" lang="nl-NL" sz="1800" b="0" i="0" u="none" strike="noStrike" kern="1200" cap="none" spc="0" normalizeH="0" baseline="0" noProof="0" dirty="0" err="1">
                <a:ln>
                  <a:noFill/>
                </a:ln>
                <a:solidFill>
                  <a:prstClr val="black"/>
                </a:solidFill>
                <a:effectLst/>
                <a:uLnTx/>
                <a:uFillTx/>
                <a:latin typeface="Calibri Light" panose="020F0302020204030204"/>
                <a:ea typeface="+mn-ea"/>
                <a:cs typeface="+mn-cs"/>
              </a:rPr>
              <a:t>tone</a:t>
            </a:r>
            <a:r>
              <a:rPr kumimoji="0" lang="nl-NL" sz="1800" b="0" i="0" u="none" strike="noStrike" kern="1200" cap="none" spc="0" normalizeH="0" baseline="0" noProof="0" dirty="0">
                <a:ln>
                  <a:noFill/>
                </a:ln>
                <a:solidFill>
                  <a:prstClr val="black"/>
                </a:solidFill>
                <a:effectLst/>
                <a:uLnTx/>
                <a:uFillTx/>
                <a:latin typeface="Calibri Light" panose="020F0302020204030204"/>
                <a:ea typeface="+mn-ea"/>
                <a:cs typeface="+mn-cs"/>
              </a:rPr>
              <a:t> of </a:t>
            </a:r>
            <a:r>
              <a:rPr kumimoji="0" lang="nl-NL" sz="1800" b="0" i="0" u="none" strike="noStrike" kern="1200" cap="none" spc="0" normalizeH="0" baseline="0" noProof="0" dirty="0" err="1">
                <a:ln>
                  <a:noFill/>
                </a:ln>
                <a:solidFill>
                  <a:prstClr val="black"/>
                </a:solidFill>
                <a:effectLst/>
                <a:uLnTx/>
                <a:uFillTx/>
                <a:latin typeface="Calibri Light" panose="020F0302020204030204"/>
                <a:ea typeface="+mn-ea"/>
                <a:cs typeface="+mn-cs"/>
              </a:rPr>
              <a:t>voice</a:t>
            </a:r>
            <a:r>
              <a:rPr kumimoji="0" lang="nl-NL" sz="1800" b="0" i="0" u="none" strike="noStrike" kern="1200" cap="none" spc="0" normalizeH="0" baseline="0" noProof="0" dirty="0">
                <a:ln>
                  <a:noFill/>
                </a:ln>
                <a:solidFill>
                  <a:prstClr val="black"/>
                </a:solidFill>
                <a:effectLst/>
                <a:uLnTx/>
                <a:uFillTx/>
                <a:latin typeface="Calibri Light" panose="020F0302020204030204"/>
                <a:ea typeface="+mn-ea"/>
                <a:cs typeface="+mn-cs"/>
              </a:rPr>
              <a:t>’. Afhankelijk van de doelgroep, kan de boodschap enthousiasmerend, persoonlijk, zakelijk of eenvoudig beschreven worden.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Light" panose="020F0302020204030204"/>
                <a:ea typeface="+mn-ea"/>
                <a:cs typeface="+mn-cs"/>
              </a:rPr>
              <a:t>Maar wat als we leefstijlen nou eens inzetten in de participatieaanpak? Als we weten welke leefstijl welke activiteit in de openbare ruimte onderneemt, hebben we de touwtjes in handen om onze participatieprojecten te optimaliseren. Weten welke leefstijl om welke reden participeert of juist niet participeert, kan deze aanpak nog verder structureren. Leefstijlen bieden daarmee nieuwe handvatten om mensen te bereiken en om participatie te stimuleren.</a:t>
            </a:r>
          </a:p>
          <a:p>
            <a:pPr marL="0" marR="0" lvl="0" indent="0" algn="l" defTabSz="914400" rtl="0" eaLnBrk="1" fontAlgn="auto" latinLnBrk="0" hangingPunct="1">
              <a:lnSpc>
                <a:spcPct val="107000"/>
              </a:lnSpc>
              <a:spcBef>
                <a:spcPts val="1500"/>
              </a:spcBef>
              <a:spcAft>
                <a:spcPts val="75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Afbeelding 3">
            <a:extLst>
              <a:ext uri="{FF2B5EF4-FFF2-40B4-BE49-F238E27FC236}">
                <a16:creationId xmlns:a16="http://schemas.microsoft.com/office/drawing/2014/main" id="{8E70F346-6756-4C28-8231-6DB6A1488DF6}"/>
              </a:ext>
            </a:extLst>
          </p:cNvPr>
          <p:cNvPicPr>
            <a:picLocks noChangeAspect="1"/>
          </p:cNvPicPr>
          <p:nvPr/>
        </p:nvPicPr>
        <p:blipFill>
          <a:blip r:embed="rId3"/>
          <a:stretch>
            <a:fillRect/>
          </a:stretch>
        </p:blipFill>
        <p:spPr>
          <a:xfrm>
            <a:off x="5316220" y="4360903"/>
            <a:ext cx="6286500" cy="2095500"/>
          </a:xfrm>
          <a:prstGeom prst="rect">
            <a:avLst/>
          </a:prstGeom>
        </p:spPr>
      </p:pic>
      <p:sp>
        <p:nvSpPr>
          <p:cNvPr id="5" name="Titel 1">
            <a:extLst>
              <a:ext uri="{FF2B5EF4-FFF2-40B4-BE49-F238E27FC236}">
                <a16:creationId xmlns:a16="http://schemas.microsoft.com/office/drawing/2014/main" id="{CF61BE87-8B09-4043-8FA5-7D1D3558BF59}"/>
              </a:ext>
            </a:extLst>
          </p:cNvPr>
          <p:cNvSpPr txBox="1">
            <a:spLocks/>
          </p:cNvSpPr>
          <p:nvPr/>
        </p:nvSpPr>
        <p:spPr>
          <a:xfrm>
            <a:off x="551180" y="529574"/>
            <a:ext cx="10515600" cy="794401"/>
          </a:xfrm>
          <a:prstGeom prst="rect">
            <a:avLst/>
          </a:prstGeom>
          <a:solidFill>
            <a:schemeClr val="accent1">
              <a:lumMod val="20000"/>
              <a:lumOff val="8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Calibri Light" panose="020F0302020204030204"/>
                <a:ea typeface="+mj-ea"/>
                <a:cs typeface="+mj-cs"/>
              </a:rPr>
              <a:t>Leefstijlgroepen voor participatieaanpak:</a:t>
            </a:r>
          </a:p>
        </p:txBody>
      </p:sp>
    </p:spTree>
    <p:extLst>
      <p:ext uri="{BB962C8B-B14F-4D97-AF65-F5344CB8AC3E}">
        <p14:creationId xmlns:p14="http://schemas.microsoft.com/office/powerpoint/2010/main" val="152779769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C39EF4-57D1-41EB-BDD1-209E176371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CB240B-6777-429F-A4A0-9146A701A5BC}">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customXml/itemProps3.xml><?xml version="1.0" encoding="utf-8"?>
<ds:datastoreItem xmlns:ds="http://schemas.openxmlformats.org/officeDocument/2006/customXml" ds:itemID="{0B7EF95D-E1BD-40D7-8BD2-FF15005461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TotalTime>
  <Words>737</Words>
  <Application>Microsoft Office PowerPoint</Application>
  <PresentationFormat>Breedbeeld</PresentationFormat>
  <Paragraphs>61</Paragraphs>
  <Slides>21</Slides>
  <Notes>1</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21</vt:i4>
      </vt:variant>
    </vt:vector>
  </HeadingPairs>
  <TitlesOfParts>
    <vt:vector size="27" baseType="lpstr">
      <vt:lpstr>Arial</vt:lpstr>
      <vt:lpstr>Bradley Hand ITC</vt:lpstr>
      <vt:lpstr>Calibri</vt:lpstr>
      <vt:lpstr>Calibri Light</vt:lpstr>
      <vt:lpstr>Segoe UI</vt:lpstr>
      <vt:lpstr>Kantoorthema</vt:lpstr>
      <vt:lpstr>Stad en wijk</vt:lpstr>
      <vt:lpstr>Terugblik op onze excursies! </vt:lpstr>
      <vt:lpstr>Feedbackfriends LA 3</vt:lpstr>
      <vt:lpstr>Communicatie met bewoners</vt:lpstr>
      <vt:lpstr>PowerPoint-presentatie</vt:lpstr>
      <vt:lpstr>Leefstijlen model van Motivaction </vt:lpstr>
      <vt:lpstr>PowerPoint-presentatie</vt:lpstr>
      <vt:lpstr>PowerPoint-presentatie</vt:lpstr>
      <vt:lpstr>PowerPoint-presentatie</vt:lpstr>
      <vt:lpstr>PowerPoint-presentatie</vt:lpstr>
      <vt:lpstr>PowerPoint-presentatie</vt:lpstr>
      <vt:lpstr>BSR model voor participatie door leefstijlgroepen</vt:lpstr>
      <vt:lpstr>PowerPoint-presentatie</vt:lpstr>
      <vt:lpstr>PowerPoint-presentatie</vt:lpstr>
      <vt:lpstr>Over het medium </vt:lpstr>
      <vt:lpstr>Middelen voor communicatie </vt:lpstr>
      <vt:lpstr>PowerPoint-presentatie</vt:lpstr>
      <vt:lpstr>PowerPoint-presentatie</vt:lpstr>
      <vt:lpstr>PowerPoint-presentatie</vt:lpstr>
      <vt:lpstr>Succes = </vt:lpstr>
      <vt:lpstr>Doel is het versterken van de sociale cohesie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Pascalle Cup</dc:creator>
  <cp:lastModifiedBy>Pascalle Cup</cp:lastModifiedBy>
  <cp:revision>1</cp:revision>
  <dcterms:created xsi:type="dcterms:W3CDTF">2023-03-20T12:27:11Z</dcterms:created>
  <dcterms:modified xsi:type="dcterms:W3CDTF">2023-03-24T13:50:36Z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